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4"/>
  </p:notesMasterIdLst>
  <p:sldIdLst>
    <p:sldId id="257" r:id="rId2"/>
    <p:sldId id="362" r:id="rId3"/>
    <p:sldId id="364" r:id="rId4"/>
    <p:sldId id="476" r:id="rId5"/>
    <p:sldId id="477" r:id="rId6"/>
    <p:sldId id="475" r:id="rId7"/>
    <p:sldId id="330" r:id="rId8"/>
    <p:sldId id="478" r:id="rId9"/>
    <p:sldId id="479" r:id="rId10"/>
    <p:sldId id="371" r:id="rId11"/>
    <p:sldId id="423" r:id="rId12"/>
    <p:sldId id="287" r:id="rId13"/>
    <p:sldId id="289" r:id="rId14"/>
    <p:sldId id="365" r:id="rId15"/>
    <p:sldId id="422" r:id="rId16"/>
    <p:sldId id="395" r:id="rId17"/>
    <p:sldId id="367" r:id="rId18"/>
    <p:sldId id="327" r:id="rId19"/>
    <p:sldId id="396" r:id="rId20"/>
    <p:sldId id="291" r:id="rId21"/>
    <p:sldId id="336" r:id="rId22"/>
    <p:sldId id="472" r:id="rId23"/>
    <p:sldId id="292" r:id="rId24"/>
    <p:sldId id="329" r:id="rId25"/>
    <p:sldId id="321" r:id="rId26"/>
    <p:sldId id="322" r:id="rId27"/>
    <p:sldId id="295" r:id="rId28"/>
    <p:sldId id="323" r:id="rId29"/>
    <p:sldId id="324" r:id="rId30"/>
    <p:sldId id="433" r:id="rId31"/>
    <p:sldId id="434" r:id="rId32"/>
    <p:sldId id="435" r:id="rId33"/>
    <p:sldId id="382" r:id="rId34"/>
    <p:sldId id="374" r:id="rId35"/>
    <p:sldId id="380" r:id="rId36"/>
    <p:sldId id="400" r:id="rId37"/>
    <p:sldId id="418" r:id="rId38"/>
    <p:sldId id="419" r:id="rId39"/>
    <p:sldId id="420" r:id="rId40"/>
    <p:sldId id="421" r:id="rId41"/>
    <p:sldId id="426" r:id="rId42"/>
    <p:sldId id="427" r:id="rId43"/>
    <p:sldId id="430" r:id="rId44"/>
    <p:sldId id="431" r:id="rId45"/>
    <p:sldId id="432" r:id="rId46"/>
    <p:sldId id="429" r:id="rId47"/>
    <p:sldId id="428" r:id="rId48"/>
    <p:sldId id="386" r:id="rId49"/>
    <p:sldId id="439" r:id="rId50"/>
    <p:sldId id="440" r:id="rId51"/>
    <p:sldId id="441" r:id="rId52"/>
    <p:sldId id="442" r:id="rId53"/>
    <p:sldId id="443" r:id="rId54"/>
    <p:sldId id="480" r:id="rId55"/>
    <p:sldId id="445" r:id="rId56"/>
    <p:sldId id="446" r:id="rId57"/>
    <p:sldId id="447" r:id="rId58"/>
    <p:sldId id="448" r:id="rId59"/>
    <p:sldId id="449" r:id="rId60"/>
    <p:sldId id="450" r:id="rId61"/>
    <p:sldId id="451" r:id="rId62"/>
    <p:sldId id="453" r:id="rId63"/>
    <p:sldId id="481" r:id="rId64"/>
    <p:sldId id="454" r:id="rId65"/>
    <p:sldId id="455" r:id="rId66"/>
    <p:sldId id="456" r:id="rId67"/>
    <p:sldId id="457" r:id="rId68"/>
    <p:sldId id="483" r:id="rId69"/>
    <p:sldId id="484" r:id="rId70"/>
    <p:sldId id="459" r:id="rId71"/>
    <p:sldId id="460" r:id="rId72"/>
    <p:sldId id="461" r:id="rId73"/>
    <p:sldId id="462" r:id="rId74"/>
    <p:sldId id="463" r:id="rId75"/>
    <p:sldId id="464" r:id="rId76"/>
    <p:sldId id="465" r:id="rId77"/>
    <p:sldId id="466" r:id="rId78"/>
    <p:sldId id="467" r:id="rId79"/>
    <p:sldId id="468" r:id="rId80"/>
    <p:sldId id="469" r:id="rId81"/>
    <p:sldId id="482" r:id="rId82"/>
    <p:sldId id="315" r:id="rId8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14" d="100"/>
          <a:sy n="114" d="100"/>
        </p:scale>
        <p:origin x="3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35804C-DB04-43EB-9FB5-FD78009D3770}" type="datetimeFigureOut">
              <a:rPr lang="en-US" smtClean="0"/>
              <a:t>3/28/2023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2B2B36-7077-4F6C-A574-AC46D85EF9D1}" type="slidenum">
              <a:rPr lang="en-US" smtClean="0"/>
              <a:t>‹#›</a:t>
            </a:fld>
            <a:endParaRPr lang="en-US"/>
          </a:p>
        </p:txBody>
      </p:sp>
    </p:spTree>
    <p:extLst>
      <p:ext uri="{BB962C8B-B14F-4D97-AF65-F5344CB8AC3E}">
        <p14:creationId xmlns:p14="http://schemas.microsoft.com/office/powerpoint/2010/main" val="2645436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D1F0895-0B98-428C-9B0A-B58603EDBF49}"/>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EC73504-38D7-4643-9F43-132E45452D9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123" name="Rectangle 2">
            <a:extLst>
              <a:ext uri="{FF2B5EF4-FFF2-40B4-BE49-F238E27FC236}">
                <a16:creationId xmlns:a16="http://schemas.microsoft.com/office/drawing/2014/main" id="{D5284E61-2C54-4D3B-85B1-5A8A7514D784}"/>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1AC0240D-84C3-48A6-AC74-778E3C96702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E98A3BDF-EE33-495E-A7F2-BD4891FDDCD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385B0A8-4375-41BC-A761-F648DBAA655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3555" name="Rectangle 2">
            <a:extLst>
              <a:ext uri="{FF2B5EF4-FFF2-40B4-BE49-F238E27FC236}">
                <a16:creationId xmlns:a16="http://schemas.microsoft.com/office/drawing/2014/main" id="{6E58C9F6-F9D2-4F66-AF47-A8BF6EE712BA}"/>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B3B226CA-F605-4237-9511-99293762163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F293807F-35A7-4793-9DCA-837583D2BDE8}"/>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5E4DF32-1AA7-428D-AA81-823472F72F51}"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5603" name="Rectangle 2">
            <a:extLst>
              <a:ext uri="{FF2B5EF4-FFF2-40B4-BE49-F238E27FC236}">
                <a16:creationId xmlns:a16="http://schemas.microsoft.com/office/drawing/2014/main" id="{16A879D7-4205-4314-B5D0-F6004458B524}"/>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FD8B94AD-C57D-427E-B445-5049F318B64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2BFFF6BD-78EA-49A1-8BE7-E5FC9B767132}"/>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ED4B89-3689-4B3B-A556-95B173C8DFA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651" name="Rectangle 2">
            <a:extLst>
              <a:ext uri="{FF2B5EF4-FFF2-40B4-BE49-F238E27FC236}">
                <a16:creationId xmlns:a16="http://schemas.microsoft.com/office/drawing/2014/main" id="{767F4959-A4C6-4CF6-954B-F4E231CB4F76}"/>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B111F391-2D3A-48D2-A7E7-A0318796311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D7B98126-5344-4BAD-859F-47909D9D1951}"/>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3A1DE65-45A7-4B7D-B209-B679F60AB14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699" name="Rectangle 2">
            <a:extLst>
              <a:ext uri="{FF2B5EF4-FFF2-40B4-BE49-F238E27FC236}">
                <a16:creationId xmlns:a16="http://schemas.microsoft.com/office/drawing/2014/main" id="{9B3DE817-B5F4-480D-8937-E0CAD58F4E7D}"/>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D681556F-2D97-45D2-BA24-1F78DA06B92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09995260-4EA2-4128-A945-809AC96FE715}"/>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AFE84E8-922F-4ED3-B1CB-9981ABA9FD7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1747" name="Rectangle 2">
            <a:extLst>
              <a:ext uri="{FF2B5EF4-FFF2-40B4-BE49-F238E27FC236}">
                <a16:creationId xmlns:a16="http://schemas.microsoft.com/office/drawing/2014/main" id="{54F453CC-C0D7-436B-AAD5-08AE6BA702F8}"/>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580A596A-6C10-4362-8712-A498AA320B8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DC4C8F06-3B91-45BC-A732-D3D97F582447}"/>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FB3D9B1-CD3A-4727-BB98-D24BF34DC4F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795" name="Rectangle 2">
            <a:extLst>
              <a:ext uri="{FF2B5EF4-FFF2-40B4-BE49-F238E27FC236}">
                <a16:creationId xmlns:a16="http://schemas.microsoft.com/office/drawing/2014/main" id="{84DA9AE8-1BD5-4C0D-AF19-AC1C019AC37F}"/>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EB57B495-F630-42B8-B994-CEA07F09F27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C5C57561-2F41-48FC-8612-BA1B23EFC55E}"/>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ED4F55-FC92-4BC2-8AFD-622E5753098B}"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843" name="Rectangle 2">
            <a:extLst>
              <a:ext uri="{FF2B5EF4-FFF2-40B4-BE49-F238E27FC236}">
                <a16:creationId xmlns:a16="http://schemas.microsoft.com/office/drawing/2014/main" id="{43E1C752-F089-4145-B697-47A8A64439C1}"/>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86286976-A65D-474C-A8D8-CBA5AD7550D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E805004E-01E9-466A-A0DC-E0958F00409B}"/>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6802A9A-BC61-4BAE-8564-72F4F9DB5DC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7891" name="Rectangle 2">
            <a:extLst>
              <a:ext uri="{FF2B5EF4-FFF2-40B4-BE49-F238E27FC236}">
                <a16:creationId xmlns:a16="http://schemas.microsoft.com/office/drawing/2014/main" id="{0D07E3C3-5DB2-4101-A84C-362A20F78968}"/>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F94EE3C1-9416-436B-9FE4-DF7430EBDA3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40B350ED-AFD7-4A36-9440-9D7B7D9DC4D6}"/>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16F04DC-D98F-4307-94DA-0249C1EC81D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9939" name="Rectangle 2">
            <a:extLst>
              <a:ext uri="{FF2B5EF4-FFF2-40B4-BE49-F238E27FC236}">
                <a16:creationId xmlns:a16="http://schemas.microsoft.com/office/drawing/2014/main" id="{6B4DB250-06CA-4BA9-BE6A-BE22A82388C0}"/>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71D8A336-0E5A-4860-83F0-5F1FABE49D1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E5F3DE19-FC55-4461-80B2-B2E10FDCE81B}"/>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4732A71-4471-4DE8-B1F4-5753E1D5816A}"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1987" name="Rectangle 2">
            <a:extLst>
              <a:ext uri="{FF2B5EF4-FFF2-40B4-BE49-F238E27FC236}">
                <a16:creationId xmlns:a16="http://schemas.microsoft.com/office/drawing/2014/main" id="{F955A0A5-DE99-4ADE-8E9C-3BADAA8F8F08}"/>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3DBE3CAF-621E-4A8A-9DA0-67A75D18B76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16F44A01-92BF-40CE-B937-D62C572C51F3}"/>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5C07849-E0F1-4B58-B9F9-1C1DE4F76B31}"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171" name="Rectangle 2">
            <a:extLst>
              <a:ext uri="{FF2B5EF4-FFF2-40B4-BE49-F238E27FC236}">
                <a16:creationId xmlns:a16="http://schemas.microsoft.com/office/drawing/2014/main" id="{00B897B9-620E-4135-B5DD-527834BA8BA8}"/>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10A895C4-EABD-4009-BE60-EA1CD34A03C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8A9CEDE8-BFDC-413E-8B65-1AE25D355354}"/>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0AAD773-BC53-42E2-865A-BF07141BE8A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4035" name="Rectangle 2">
            <a:extLst>
              <a:ext uri="{FF2B5EF4-FFF2-40B4-BE49-F238E27FC236}">
                <a16:creationId xmlns:a16="http://schemas.microsoft.com/office/drawing/2014/main" id="{5EC8E4D7-B413-4ED4-A182-10DD6840DF13}"/>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F7B18DDF-2A88-4042-B3C3-6F70E17F7C2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1B144FA0-4713-4D80-B53E-B0FB5410DF5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AD6A947-A12E-4231-8C48-7339C32E3FD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6083" name="Rectangle 2">
            <a:extLst>
              <a:ext uri="{FF2B5EF4-FFF2-40B4-BE49-F238E27FC236}">
                <a16:creationId xmlns:a16="http://schemas.microsoft.com/office/drawing/2014/main" id="{F0E39CB0-9E43-4206-801E-9C5868F320B0}"/>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FC22962E-931C-464B-B8C9-DF7BF97F114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4672CC2F-5E0B-4BD5-A78D-F069D0BA0028}"/>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1B403DF-FE17-412D-BEEB-856B366C252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8131" name="Rectangle 2">
            <a:extLst>
              <a:ext uri="{FF2B5EF4-FFF2-40B4-BE49-F238E27FC236}">
                <a16:creationId xmlns:a16="http://schemas.microsoft.com/office/drawing/2014/main" id="{D653FF66-1D6B-402B-9173-94DB2679F5B9}"/>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C2E1B5DD-C195-46AA-9A02-B9004F8FB26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7400F3D7-E50F-4359-A244-A194D70A5A5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F625B43-77D5-49EF-9302-0FB1687DDEC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0179" name="Rectangle 2">
            <a:extLst>
              <a:ext uri="{FF2B5EF4-FFF2-40B4-BE49-F238E27FC236}">
                <a16:creationId xmlns:a16="http://schemas.microsoft.com/office/drawing/2014/main" id="{DC20DDE9-F8E5-4670-9D15-9CDFAD35DA1D}"/>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FF4D7DAC-DF64-4AF7-B32E-E50DEA7461F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70F972B6-8F98-44AB-9A35-E1B1D6436630}"/>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69E7D62-611A-4995-B542-F0F24759FB3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2227" name="Rectangle 2">
            <a:extLst>
              <a:ext uri="{FF2B5EF4-FFF2-40B4-BE49-F238E27FC236}">
                <a16:creationId xmlns:a16="http://schemas.microsoft.com/office/drawing/2014/main" id="{49FB56A1-F8A9-4D5C-B0CC-3BFA4C91D30A}"/>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1F15907B-6018-44FA-9003-FB4159F4B6A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E083E4D4-0573-468D-AECF-BBE97ECB0FE3}"/>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C9B1789-746E-4E2F-B4B2-6465FB8096A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4275" name="Rectangle 2">
            <a:extLst>
              <a:ext uri="{FF2B5EF4-FFF2-40B4-BE49-F238E27FC236}">
                <a16:creationId xmlns:a16="http://schemas.microsoft.com/office/drawing/2014/main" id="{8D52A70E-104C-42FE-B01E-983AB884211E}"/>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E4B81E74-8596-4AB6-B1F5-3938053B8FF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8F7B104B-71D8-4E40-BF45-BC88F8EAB773}"/>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84D9B7A-0988-4ADF-BF20-DB3F0924A04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6323" name="Rectangle 2">
            <a:extLst>
              <a:ext uri="{FF2B5EF4-FFF2-40B4-BE49-F238E27FC236}">
                <a16:creationId xmlns:a16="http://schemas.microsoft.com/office/drawing/2014/main" id="{688083CA-BB87-4A4E-9E23-064B2FDDE53F}"/>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48706BF8-076F-4DDC-B4A1-C849B58B7E7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03E4ECE9-7744-4E86-A750-EDB1F3BF551A}"/>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D9C58CE-AF9E-4358-AE3E-4CB0EA97B97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8371" name="Rectangle 2">
            <a:extLst>
              <a:ext uri="{FF2B5EF4-FFF2-40B4-BE49-F238E27FC236}">
                <a16:creationId xmlns:a16="http://schemas.microsoft.com/office/drawing/2014/main" id="{71F7BA25-41CD-4967-9627-599B45142E90}"/>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E97AE843-45CE-4042-ABD9-35517B05A3F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BB67F529-D45A-45DD-BEE4-BED288ADA342}"/>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48D8B11-A5C4-4784-B0A6-243BBCE898C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0419" name="Rectangle 2">
            <a:extLst>
              <a:ext uri="{FF2B5EF4-FFF2-40B4-BE49-F238E27FC236}">
                <a16:creationId xmlns:a16="http://schemas.microsoft.com/office/drawing/2014/main" id="{6337987C-7BFB-4393-A38F-02B43849325A}"/>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B2C31EB5-0EF0-47A9-92C3-A28F6177BB8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B4A140FA-D0E3-4727-892E-D9089E468BBD}"/>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346F91-F9AE-49DC-9A27-4292BEB67F81}"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2467" name="Rectangle 2">
            <a:extLst>
              <a:ext uri="{FF2B5EF4-FFF2-40B4-BE49-F238E27FC236}">
                <a16:creationId xmlns:a16="http://schemas.microsoft.com/office/drawing/2014/main" id="{67D386A3-B118-4E65-B04C-E64708EA3757}"/>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6B99A2FE-9F4D-40C3-8B2B-D2B8DDDBC5A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C5F68C19-7C2F-4747-B70A-6AADA4835AC4}"/>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38C9146-B70B-4300-9C40-85215D7FCD7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219" name="Rectangle 2">
            <a:extLst>
              <a:ext uri="{FF2B5EF4-FFF2-40B4-BE49-F238E27FC236}">
                <a16:creationId xmlns:a16="http://schemas.microsoft.com/office/drawing/2014/main" id="{53DB5D6F-94DC-4375-AA31-19FA822A1905}"/>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7BF1661B-BB5C-44BA-967F-B04A48B9BAD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887E055B-E1FF-4C69-AB31-1EA21C66561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2E5959F-8253-4F04-BD03-1061BDFE6F2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4515" name="Rectangle 2">
            <a:extLst>
              <a:ext uri="{FF2B5EF4-FFF2-40B4-BE49-F238E27FC236}">
                <a16:creationId xmlns:a16="http://schemas.microsoft.com/office/drawing/2014/main" id="{4EC504C3-ADB4-485F-8FB0-3410B7ED1CC8}"/>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7148B716-4518-4924-B975-EF98F92F32C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C3C88C0B-84F7-4B6E-A359-3D67E9E5FAC0}"/>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BB324CD-9677-45F2-B799-F51AF266921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6563" name="Rectangle 2">
            <a:extLst>
              <a:ext uri="{FF2B5EF4-FFF2-40B4-BE49-F238E27FC236}">
                <a16:creationId xmlns:a16="http://schemas.microsoft.com/office/drawing/2014/main" id="{5B18FDAE-E4D7-402A-89A5-750B033CEDF6}"/>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id="{2050874D-D60A-427C-B7C5-192F74F8114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835499A3-F458-48ED-ABF1-784BBE8ED16B}"/>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E8FC2C3-68CE-4C1D-ABD6-95097C92882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8611" name="Rectangle 2">
            <a:extLst>
              <a:ext uri="{FF2B5EF4-FFF2-40B4-BE49-F238E27FC236}">
                <a16:creationId xmlns:a16="http://schemas.microsoft.com/office/drawing/2014/main" id="{4302B4D1-C21E-40C9-A79D-13FFEDF4D59E}"/>
              </a:ext>
            </a:extLst>
          </p:cNvPr>
          <p:cNvSpPr>
            <a:spLocks noGrp="1" noRot="1" noChangeAspect="1" noChangeArrowheads="1" noTextEdit="1"/>
          </p:cNvSpPr>
          <p:nvPr>
            <p:ph type="sldImg"/>
          </p:nvPr>
        </p:nvSpPr>
        <p:spPr>
          <a:ln/>
        </p:spPr>
      </p:sp>
      <p:sp>
        <p:nvSpPr>
          <p:cNvPr id="68612" name="Rectangle 3">
            <a:extLst>
              <a:ext uri="{FF2B5EF4-FFF2-40B4-BE49-F238E27FC236}">
                <a16:creationId xmlns:a16="http://schemas.microsoft.com/office/drawing/2014/main" id="{E6316D98-FC8C-49E3-AAF7-ED7BA048455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BD076A51-ABC2-4A8B-9170-30B81BDA2443}"/>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8E4655D-D398-460A-8E98-4A3595F9EEB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0659" name="Rectangle 2">
            <a:extLst>
              <a:ext uri="{FF2B5EF4-FFF2-40B4-BE49-F238E27FC236}">
                <a16:creationId xmlns:a16="http://schemas.microsoft.com/office/drawing/2014/main" id="{90292C3F-9092-4E55-9F2D-18371C9D55D9}"/>
              </a:ext>
            </a:extLst>
          </p:cNvPr>
          <p:cNvSpPr>
            <a:spLocks noGrp="1" noRot="1" noChangeAspect="1" noChangeArrowheads="1" noTextEdit="1"/>
          </p:cNvSpPr>
          <p:nvPr>
            <p:ph type="sldImg"/>
          </p:nvPr>
        </p:nvSpPr>
        <p:spPr>
          <a:ln/>
        </p:spPr>
      </p:sp>
      <p:sp>
        <p:nvSpPr>
          <p:cNvPr id="70660" name="Rectangle 3">
            <a:extLst>
              <a:ext uri="{FF2B5EF4-FFF2-40B4-BE49-F238E27FC236}">
                <a16:creationId xmlns:a16="http://schemas.microsoft.com/office/drawing/2014/main" id="{5700E6CA-DDA9-42C7-87A4-B1497F64944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C2771846-FF91-4FE0-AFC8-609685AF2C28}"/>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D1F3EE5-211C-41DA-A3C1-A9FCB363904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2707" name="Rectangle 2">
            <a:extLst>
              <a:ext uri="{FF2B5EF4-FFF2-40B4-BE49-F238E27FC236}">
                <a16:creationId xmlns:a16="http://schemas.microsoft.com/office/drawing/2014/main" id="{ACD1893B-35BC-46FC-8A91-C81781FCBCFC}"/>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C5C2BFF1-4C94-4D61-AC32-A8DD2528A1F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441A71E7-84C0-4763-A374-89E9231A7750}"/>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57E950B-5465-42A9-B3EB-90628AD70C5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4755" name="Rectangle 2">
            <a:extLst>
              <a:ext uri="{FF2B5EF4-FFF2-40B4-BE49-F238E27FC236}">
                <a16:creationId xmlns:a16="http://schemas.microsoft.com/office/drawing/2014/main" id="{18E7E58F-4766-42BA-AE8A-362723342ECE}"/>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id="{452E03E9-6C4E-430A-BB12-131FE4BBCBF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A3AD84ED-2B50-44FF-BD63-376F581827FA}"/>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001F90A-E241-4403-8ACE-E2AFA3F10FD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6803" name="Rectangle 2">
            <a:extLst>
              <a:ext uri="{FF2B5EF4-FFF2-40B4-BE49-F238E27FC236}">
                <a16:creationId xmlns:a16="http://schemas.microsoft.com/office/drawing/2014/main" id="{59E9DE18-7780-4659-9C91-22D0D9ADCD75}"/>
              </a:ext>
            </a:extLst>
          </p:cNvPr>
          <p:cNvSpPr>
            <a:spLocks noGrp="1" noRot="1" noChangeAspect="1" noChangeArrowheads="1" noTextEdit="1"/>
          </p:cNvSpPr>
          <p:nvPr>
            <p:ph type="sldImg"/>
          </p:nvPr>
        </p:nvSpPr>
        <p:spPr>
          <a:ln/>
        </p:spPr>
      </p:sp>
      <p:sp>
        <p:nvSpPr>
          <p:cNvPr id="76804" name="Rectangle 3">
            <a:extLst>
              <a:ext uri="{FF2B5EF4-FFF2-40B4-BE49-F238E27FC236}">
                <a16:creationId xmlns:a16="http://schemas.microsoft.com/office/drawing/2014/main" id="{36307BF5-7878-4DF0-9E3C-6760FC11F39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6DDBB362-4E46-47CE-B4BB-7D3B94E9A27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578CE11-DEC9-4BBC-9973-7EFC556C7DC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8851" name="Rectangle 2">
            <a:extLst>
              <a:ext uri="{FF2B5EF4-FFF2-40B4-BE49-F238E27FC236}">
                <a16:creationId xmlns:a16="http://schemas.microsoft.com/office/drawing/2014/main" id="{ECE4878A-7C62-49DD-8687-6AD272C804C6}"/>
              </a:ext>
            </a:extLst>
          </p:cNvPr>
          <p:cNvSpPr>
            <a:spLocks noGrp="1" noRot="1" noChangeAspect="1" noChangeArrowheads="1" noTextEdit="1"/>
          </p:cNvSpPr>
          <p:nvPr>
            <p:ph type="sldImg"/>
          </p:nvPr>
        </p:nvSpPr>
        <p:spPr>
          <a:ln/>
        </p:spPr>
      </p:sp>
      <p:sp>
        <p:nvSpPr>
          <p:cNvPr id="78852" name="Rectangle 3">
            <a:extLst>
              <a:ext uri="{FF2B5EF4-FFF2-40B4-BE49-F238E27FC236}">
                <a16:creationId xmlns:a16="http://schemas.microsoft.com/office/drawing/2014/main" id="{4E0BC0B3-7FC7-4A25-A02E-033BECB3436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E763ECAC-D860-43F8-8B17-A4AB7FC664D2}"/>
              </a:ext>
            </a:extLst>
          </p:cNvPr>
          <p:cNvSpPr txBox="1">
            <a:spLocks noGrp="1" noChangeArrowheads="1"/>
          </p:cNvSpPr>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5800369-EA7A-42E3-B62C-DEB8B938B0F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0899" name="Rectangle 2">
            <a:extLst>
              <a:ext uri="{FF2B5EF4-FFF2-40B4-BE49-F238E27FC236}">
                <a16:creationId xmlns:a16="http://schemas.microsoft.com/office/drawing/2014/main" id="{6545F0A6-F1B3-4AD9-90FC-20BFA6A5FEDE}"/>
              </a:ext>
            </a:extLst>
          </p:cNvPr>
          <p:cNvSpPr>
            <a:spLocks noGrp="1" noRot="1" noChangeAspect="1" noChangeArrowheads="1" noTextEdit="1"/>
          </p:cNvSpPr>
          <p:nvPr>
            <p:ph type="sldImg"/>
          </p:nvPr>
        </p:nvSpPr>
        <p:spPr>
          <a:ln/>
        </p:spPr>
      </p:sp>
      <p:sp>
        <p:nvSpPr>
          <p:cNvPr id="80900" name="Rectangle 3">
            <a:extLst>
              <a:ext uri="{FF2B5EF4-FFF2-40B4-BE49-F238E27FC236}">
                <a16:creationId xmlns:a16="http://schemas.microsoft.com/office/drawing/2014/main" id="{71365FE4-F2A0-49BB-AFAB-F876B19CF7B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14B870A2-D839-40C5-AB2F-6734236BA85B}"/>
              </a:ext>
            </a:extLst>
          </p:cNvPr>
          <p:cNvSpPr txBox="1">
            <a:spLocks noGrp="1" noChangeArrowheads="1"/>
          </p:cNvSpPr>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95CD56-A525-478A-9933-0700D2A3B46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2947" name="Rectangle 2">
            <a:extLst>
              <a:ext uri="{FF2B5EF4-FFF2-40B4-BE49-F238E27FC236}">
                <a16:creationId xmlns:a16="http://schemas.microsoft.com/office/drawing/2014/main" id="{46AF9751-4E66-484D-9AA0-900568B17B7D}"/>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6BD341D6-34A5-494F-AB76-18F9B8E437F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647CEAB0-811E-4139-B047-0975CB1763FB}"/>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93B00F2-015C-4B27-AFCD-F6EEACC7516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267" name="Rectangle 2">
            <a:extLst>
              <a:ext uri="{FF2B5EF4-FFF2-40B4-BE49-F238E27FC236}">
                <a16:creationId xmlns:a16="http://schemas.microsoft.com/office/drawing/2014/main" id="{0EB8143E-D8E5-4CE4-868C-C0AA4F025953}"/>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513823E2-7BCC-4608-8A95-9ABB1500E4A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A030FE26-3BA4-450F-8AB0-924EEB762B9D}"/>
              </a:ext>
            </a:extLst>
          </p:cNvPr>
          <p:cNvSpPr txBox="1">
            <a:spLocks noGrp="1" noChangeArrowheads="1"/>
          </p:cNvSpPr>
          <p:nvPr/>
        </p:nvSpPr>
        <p:spPr bwMode="auto">
          <a:xfrm>
            <a:off x="3884613" y="8829675"/>
            <a:ext cx="297180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4D06F8-3C6D-4CB6-B682-8D5FFA38D0E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4995" name="Rectangle 2">
            <a:extLst>
              <a:ext uri="{FF2B5EF4-FFF2-40B4-BE49-F238E27FC236}">
                <a16:creationId xmlns:a16="http://schemas.microsoft.com/office/drawing/2014/main" id="{869565CD-3283-4579-A394-489773831DB3}"/>
              </a:ext>
            </a:extLst>
          </p:cNvPr>
          <p:cNvSpPr>
            <a:spLocks noGrp="1" noRot="1" noChangeAspect="1" noChangeArrowheads="1" noTextEdit="1"/>
          </p:cNvSpPr>
          <p:nvPr>
            <p:ph type="sldImg"/>
          </p:nvPr>
        </p:nvSpPr>
        <p:spPr>
          <a:ln/>
        </p:spPr>
      </p:sp>
      <p:sp>
        <p:nvSpPr>
          <p:cNvPr id="84996" name="Rectangle 3">
            <a:extLst>
              <a:ext uri="{FF2B5EF4-FFF2-40B4-BE49-F238E27FC236}">
                <a16:creationId xmlns:a16="http://schemas.microsoft.com/office/drawing/2014/main" id="{D7B3CE33-1E5B-44E3-9B88-66CC709FE82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93651CA7-E38B-4868-B3FD-48B67B034D6B}"/>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E10E382-D4F9-4627-B372-5AC335714C5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7043" name="Rectangle 2">
            <a:extLst>
              <a:ext uri="{FF2B5EF4-FFF2-40B4-BE49-F238E27FC236}">
                <a16:creationId xmlns:a16="http://schemas.microsoft.com/office/drawing/2014/main" id="{5D889B59-EA51-440E-B07C-E5E1C1F8E44A}"/>
              </a:ext>
            </a:extLst>
          </p:cNvPr>
          <p:cNvSpPr>
            <a:spLocks noGrp="1" noRot="1" noChangeAspect="1" noChangeArrowheads="1" noTextEdit="1"/>
          </p:cNvSpPr>
          <p:nvPr>
            <p:ph type="sldImg"/>
          </p:nvPr>
        </p:nvSpPr>
        <p:spPr>
          <a:ln/>
        </p:spPr>
      </p:sp>
      <p:sp>
        <p:nvSpPr>
          <p:cNvPr id="87044" name="Rectangle 3">
            <a:extLst>
              <a:ext uri="{FF2B5EF4-FFF2-40B4-BE49-F238E27FC236}">
                <a16:creationId xmlns:a16="http://schemas.microsoft.com/office/drawing/2014/main" id="{01F2120D-44AC-4FC8-9FB9-58E4DA6A235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02060C8C-2106-496F-81EB-C26E77526732}"/>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30250" indent="-279400">
              <a:defRPr>
                <a:solidFill>
                  <a:schemeClr val="tx1"/>
                </a:solidFill>
                <a:latin typeface="Tahoma" panose="020B0604030504040204" pitchFamily="34" charset="0"/>
              </a:defRPr>
            </a:lvl2pPr>
            <a:lvl3pPr marL="1125538" indent="-223838">
              <a:defRPr>
                <a:solidFill>
                  <a:schemeClr val="tx1"/>
                </a:solidFill>
                <a:latin typeface="Tahoma" panose="020B0604030504040204" pitchFamily="34" charset="0"/>
              </a:defRPr>
            </a:lvl3pPr>
            <a:lvl4pPr marL="1576388" indent="-223838">
              <a:defRPr>
                <a:solidFill>
                  <a:schemeClr val="tx1"/>
                </a:solidFill>
                <a:latin typeface="Tahoma" panose="020B0604030504040204" pitchFamily="34" charset="0"/>
              </a:defRPr>
            </a:lvl4pPr>
            <a:lvl5pPr marL="2025650" indent="-223838">
              <a:defRPr>
                <a:solidFill>
                  <a:schemeClr val="tx1"/>
                </a:solidFill>
                <a:latin typeface="Tahoma" panose="020B0604030504040204" pitchFamily="34" charset="0"/>
              </a:defRPr>
            </a:lvl5pPr>
            <a:lvl6pPr marL="2482850" indent="-223838" eaLnBrk="0" fontAlgn="base" hangingPunct="0">
              <a:spcBef>
                <a:spcPct val="0"/>
              </a:spcBef>
              <a:spcAft>
                <a:spcPct val="0"/>
              </a:spcAft>
              <a:defRPr>
                <a:solidFill>
                  <a:schemeClr val="tx1"/>
                </a:solidFill>
                <a:latin typeface="Tahoma" panose="020B0604030504040204" pitchFamily="34" charset="0"/>
              </a:defRPr>
            </a:lvl6pPr>
            <a:lvl7pPr marL="2940050" indent="-223838" eaLnBrk="0" fontAlgn="base" hangingPunct="0">
              <a:spcBef>
                <a:spcPct val="0"/>
              </a:spcBef>
              <a:spcAft>
                <a:spcPct val="0"/>
              </a:spcAft>
              <a:defRPr>
                <a:solidFill>
                  <a:schemeClr val="tx1"/>
                </a:solidFill>
                <a:latin typeface="Tahoma" panose="020B0604030504040204" pitchFamily="34" charset="0"/>
              </a:defRPr>
            </a:lvl7pPr>
            <a:lvl8pPr marL="3397250" indent="-223838" eaLnBrk="0" fontAlgn="base" hangingPunct="0">
              <a:spcBef>
                <a:spcPct val="0"/>
              </a:spcBef>
              <a:spcAft>
                <a:spcPct val="0"/>
              </a:spcAft>
              <a:defRPr>
                <a:solidFill>
                  <a:schemeClr val="tx1"/>
                </a:solidFill>
                <a:latin typeface="Tahoma" panose="020B0604030504040204" pitchFamily="34" charset="0"/>
              </a:defRPr>
            </a:lvl8pPr>
            <a:lvl9pPr marL="3854450" indent="-223838"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10A6B47-AA25-41EF-9DF3-67CEFB9B12A1}"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9091" name="Rectangle 2">
            <a:extLst>
              <a:ext uri="{FF2B5EF4-FFF2-40B4-BE49-F238E27FC236}">
                <a16:creationId xmlns:a16="http://schemas.microsoft.com/office/drawing/2014/main" id="{654F460B-685F-47D1-B388-4690F3A0F545}"/>
              </a:ext>
            </a:extLst>
          </p:cNvPr>
          <p:cNvSpPr>
            <a:spLocks noGrp="1" noRot="1" noChangeAspect="1" noChangeArrowheads="1" noTextEdit="1"/>
          </p:cNvSpPr>
          <p:nvPr>
            <p:ph type="sldImg"/>
          </p:nvPr>
        </p:nvSpPr>
        <p:spPr>
          <a:ln/>
        </p:spPr>
      </p:sp>
      <p:sp>
        <p:nvSpPr>
          <p:cNvPr id="89092" name="Rectangle 3">
            <a:extLst>
              <a:ext uri="{FF2B5EF4-FFF2-40B4-BE49-F238E27FC236}">
                <a16:creationId xmlns:a16="http://schemas.microsoft.com/office/drawing/2014/main" id="{8DFCAA76-74D2-42CF-878D-1E3283C15FD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B04BEE9E-8DD4-444F-A4C1-C0FE8D1D6AFD}"/>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30250" indent="-279400">
              <a:defRPr>
                <a:solidFill>
                  <a:schemeClr val="tx1"/>
                </a:solidFill>
                <a:latin typeface="Tahoma" panose="020B0604030504040204" pitchFamily="34" charset="0"/>
              </a:defRPr>
            </a:lvl2pPr>
            <a:lvl3pPr marL="1125538" indent="-223838">
              <a:defRPr>
                <a:solidFill>
                  <a:schemeClr val="tx1"/>
                </a:solidFill>
                <a:latin typeface="Tahoma" panose="020B0604030504040204" pitchFamily="34" charset="0"/>
              </a:defRPr>
            </a:lvl3pPr>
            <a:lvl4pPr marL="1576388" indent="-223838">
              <a:defRPr>
                <a:solidFill>
                  <a:schemeClr val="tx1"/>
                </a:solidFill>
                <a:latin typeface="Tahoma" panose="020B0604030504040204" pitchFamily="34" charset="0"/>
              </a:defRPr>
            </a:lvl4pPr>
            <a:lvl5pPr marL="2025650" indent="-223838">
              <a:defRPr>
                <a:solidFill>
                  <a:schemeClr val="tx1"/>
                </a:solidFill>
                <a:latin typeface="Tahoma" panose="020B0604030504040204" pitchFamily="34" charset="0"/>
              </a:defRPr>
            </a:lvl5pPr>
            <a:lvl6pPr marL="2482850" indent="-223838" eaLnBrk="0" fontAlgn="base" hangingPunct="0">
              <a:spcBef>
                <a:spcPct val="0"/>
              </a:spcBef>
              <a:spcAft>
                <a:spcPct val="0"/>
              </a:spcAft>
              <a:defRPr>
                <a:solidFill>
                  <a:schemeClr val="tx1"/>
                </a:solidFill>
                <a:latin typeface="Tahoma" panose="020B0604030504040204" pitchFamily="34" charset="0"/>
              </a:defRPr>
            </a:lvl6pPr>
            <a:lvl7pPr marL="2940050" indent="-223838" eaLnBrk="0" fontAlgn="base" hangingPunct="0">
              <a:spcBef>
                <a:spcPct val="0"/>
              </a:spcBef>
              <a:spcAft>
                <a:spcPct val="0"/>
              </a:spcAft>
              <a:defRPr>
                <a:solidFill>
                  <a:schemeClr val="tx1"/>
                </a:solidFill>
                <a:latin typeface="Tahoma" panose="020B0604030504040204" pitchFamily="34" charset="0"/>
              </a:defRPr>
            </a:lvl7pPr>
            <a:lvl8pPr marL="3397250" indent="-223838" eaLnBrk="0" fontAlgn="base" hangingPunct="0">
              <a:spcBef>
                <a:spcPct val="0"/>
              </a:spcBef>
              <a:spcAft>
                <a:spcPct val="0"/>
              </a:spcAft>
              <a:defRPr>
                <a:solidFill>
                  <a:schemeClr val="tx1"/>
                </a:solidFill>
                <a:latin typeface="Tahoma" panose="020B0604030504040204" pitchFamily="34" charset="0"/>
              </a:defRPr>
            </a:lvl8pPr>
            <a:lvl9pPr marL="3854450" indent="-223838"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895E9DD-227E-4AE5-BF5C-89D6556E810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1139" name="Rectangle 2">
            <a:extLst>
              <a:ext uri="{FF2B5EF4-FFF2-40B4-BE49-F238E27FC236}">
                <a16:creationId xmlns:a16="http://schemas.microsoft.com/office/drawing/2014/main" id="{25172122-5B06-4456-A29A-D15B8C980163}"/>
              </a:ext>
            </a:extLst>
          </p:cNvPr>
          <p:cNvSpPr>
            <a:spLocks noGrp="1" noRot="1" noChangeAspect="1" noChangeArrowheads="1" noTextEdit="1"/>
          </p:cNvSpPr>
          <p:nvPr>
            <p:ph type="sldImg"/>
          </p:nvPr>
        </p:nvSpPr>
        <p:spPr>
          <a:ln/>
        </p:spPr>
      </p:sp>
      <p:sp>
        <p:nvSpPr>
          <p:cNvPr id="91140" name="Rectangle 3">
            <a:extLst>
              <a:ext uri="{FF2B5EF4-FFF2-40B4-BE49-F238E27FC236}">
                <a16:creationId xmlns:a16="http://schemas.microsoft.com/office/drawing/2014/main" id="{D515E95A-A1C2-476A-8316-BCA39DE0B54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C0B80999-9B36-4212-BD21-721E8FB44A7D}"/>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08EE6A3-95F1-4155-827A-A039E0403A3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3187" name="Rectangle 2">
            <a:extLst>
              <a:ext uri="{FF2B5EF4-FFF2-40B4-BE49-F238E27FC236}">
                <a16:creationId xmlns:a16="http://schemas.microsoft.com/office/drawing/2014/main" id="{7F89B3E2-6B53-405E-B41B-E1340819E75B}"/>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584B4D5A-24B7-41EA-8E67-71237E0DDE8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4556516B-526A-4362-BD15-29241EEDA67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47CBEEB-12F2-400E-87DC-8B565D2E076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5235" name="Rectangle 2">
            <a:extLst>
              <a:ext uri="{FF2B5EF4-FFF2-40B4-BE49-F238E27FC236}">
                <a16:creationId xmlns:a16="http://schemas.microsoft.com/office/drawing/2014/main" id="{226958D9-5B51-4515-BF5E-9D173E1B7FDA}"/>
              </a:ext>
            </a:extLst>
          </p:cNvPr>
          <p:cNvSpPr>
            <a:spLocks noGrp="1" noRot="1" noChangeAspect="1" noChangeArrowheads="1" noTextEdit="1"/>
          </p:cNvSpPr>
          <p:nvPr>
            <p:ph type="sldImg"/>
          </p:nvPr>
        </p:nvSpPr>
        <p:spPr>
          <a:ln/>
        </p:spPr>
      </p:sp>
      <p:sp>
        <p:nvSpPr>
          <p:cNvPr id="95236" name="Rectangle 3">
            <a:extLst>
              <a:ext uri="{FF2B5EF4-FFF2-40B4-BE49-F238E27FC236}">
                <a16:creationId xmlns:a16="http://schemas.microsoft.com/office/drawing/2014/main" id="{DD53282C-D414-4B2E-AD8C-2C8E95263D8A}"/>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0EA927B9-8B8E-4B67-889D-772D7F70325C}"/>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FE9E8AB-C9F4-4163-9443-DBD09C16DE11}"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7283" name="Rectangle 2">
            <a:extLst>
              <a:ext uri="{FF2B5EF4-FFF2-40B4-BE49-F238E27FC236}">
                <a16:creationId xmlns:a16="http://schemas.microsoft.com/office/drawing/2014/main" id="{C4444026-5410-42F1-AE76-9B5211B73D90}"/>
              </a:ext>
            </a:extLst>
          </p:cNvPr>
          <p:cNvSpPr>
            <a:spLocks noGrp="1" noRot="1" noChangeAspect="1" noChangeArrowheads="1" noTextEdit="1"/>
          </p:cNvSpPr>
          <p:nvPr>
            <p:ph type="sldImg"/>
          </p:nvPr>
        </p:nvSpPr>
        <p:spPr>
          <a:ln/>
        </p:spPr>
      </p:sp>
      <p:sp>
        <p:nvSpPr>
          <p:cNvPr id="97284" name="Rectangle 3">
            <a:extLst>
              <a:ext uri="{FF2B5EF4-FFF2-40B4-BE49-F238E27FC236}">
                <a16:creationId xmlns:a16="http://schemas.microsoft.com/office/drawing/2014/main" id="{23086B5A-8BD9-44F6-91BC-D28C9A71EC4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FE65FE86-77CD-4260-80E3-A6FA0696392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F11D022-AFB6-4C03-9980-5C323E9290A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9331" name="Rectangle 2">
            <a:extLst>
              <a:ext uri="{FF2B5EF4-FFF2-40B4-BE49-F238E27FC236}">
                <a16:creationId xmlns:a16="http://schemas.microsoft.com/office/drawing/2014/main" id="{C84747C9-D7E1-4761-86CA-FF82DB01FCA8}"/>
              </a:ext>
            </a:extLst>
          </p:cNvPr>
          <p:cNvSpPr>
            <a:spLocks noGrp="1" noRot="1" noChangeAspect="1" noChangeArrowheads="1" noTextEdit="1"/>
          </p:cNvSpPr>
          <p:nvPr>
            <p:ph type="sldImg"/>
          </p:nvPr>
        </p:nvSpPr>
        <p:spPr>
          <a:ln/>
        </p:spPr>
      </p:sp>
      <p:sp>
        <p:nvSpPr>
          <p:cNvPr id="99332" name="Rectangle 3">
            <a:extLst>
              <a:ext uri="{FF2B5EF4-FFF2-40B4-BE49-F238E27FC236}">
                <a16:creationId xmlns:a16="http://schemas.microsoft.com/office/drawing/2014/main" id="{698D2632-CBB9-4137-82F2-A4FEA0904EB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a:extLst>
              <a:ext uri="{FF2B5EF4-FFF2-40B4-BE49-F238E27FC236}">
                <a16:creationId xmlns:a16="http://schemas.microsoft.com/office/drawing/2014/main" id="{E51847D5-C265-48A7-87F4-C1CBDDE37E0C}"/>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11E7A87-C422-4BEF-A7E4-E2FBDC77060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1379" name="Rectangle 2">
            <a:extLst>
              <a:ext uri="{FF2B5EF4-FFF2-40B4-BE49-F238E27FC236}">
                <a16:creationId xmlns:a16="http://schemas.microsoft.com/office/drawing/2014/main" id="{47B2010E-D996-4208-9D1C-97342E431432}"/>
              </a:ext>
            </a:extLst>
          </p:cNvPr>
          <p:cNvSpPr>
            <a:spLocks noGrp="1" noRot="1" noChangeAspect="1" noChangeArrowheads="1" noTextEdit="1"/>
          </p:cNvSpPr>
          <p:nvPr>
            <p:ph type="sldImg"/>
          </p:nvPr>
        </p:nvSpPr>
        <p:spPr>
          <a:ln/>
        </p:spPr>
      </p:sp>
      <p:sp>
        <p:nvSpPr>
          <p:cNvPr id="101380" name="Rectangle 3">
            <a:extLst>
              <a:ext uri="{FF2B5EF4-FFF2-40B4-BE49-F238E27FC236}">
                <a16:creationId xmlns:a16="http://schemas.microsoft.com/office/drawing/2014/main" id="{550D68B3-E794-41C5-A267-8AB79B427A7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8B063F87-90FC-41FE-B775-5DA32BD77EAE}"/>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5183C57-C605-4F9A-BFEA-1D012B85014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427" name="Rectangle 2">
            <a:extLst>
              <a:ext uri="{FF2B5EF4-FFF2-40B4-BE49-F238E27FC236}">
                <a16:creationId xmlns:a16="http://schemas.microsoft.com/office/drawing/2014/main" id="{C3008490-F71C-4B2B-9A12-03A63C6C0DB5}"/>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1C5A1412-B9C2-4FBF-A047-76EB3750F61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DF682E27-62FB-4601-A6EE-1EF528632B6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DD775C-F501-4001-8113-9376F9397F3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315" name="Rectangle 2">
            <a:extLst>
              <a:ext uri="{FF2B5EF4-FFF2-40B4-BE49-F238E27FC236}">
                <a16:creationId xmlns:a16="http://schemas.microsoft.com/office/drawing/2014/main" id="{5DFFB273-EEA9-4FCC-9C44-9C20687088C1}"/>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71CA076C-8E0A-471F-9BFB-B7F9083F92B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id="{B419880A-2471-46B3-9507-0CC543BD04B3}"/>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CA4C984-60D8-478F-833B-D63C5F1DE99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475" name="Rectangle 2">
            <a:extLst>
              <a:ext uri="{FF2B5EF4-FFF2-40B4-BE49-F238E27FC236}">
                <a16:creationId xmlns:a16="http://schemas.microsoft.com/office/drawing/2014/main" id="{8FD1E3E0-80C4-4F21-8CC5-4ECA200D94EC}"/>
              </a:ext>
            </a:extLst>
          </p:cNvPr>
          <p:cNvSpPr>
            <a:spLocks noGrp="1" noRot="1" noChangeAspect="1" noChangeArrowheads="1" noTextEdit="1"/>
          </p:cNvSpPr>
          <p:nvPr>
            <p:ph type="sldImg"/>
          </p:nvPr>
        </p:nvSpPr>
        <p:spPr>
          <a:ln/>
        </p:spPr>
      </p:sp>
      <p:sp>
        <p:nvSpPr>
          <p:cNvPr id="105476" name="Rectangle 3">
            <a:extLst>
              <a:ext uri="{FF2B5EF4-FFF2-40B4-BE49-F238E27FC236}">
                <a16:creationId xmlns:a16="http://schemas.microsoft.com/office/drawing/2014/main" id="{16BCF15D-8EC3-44D8-A478-8BBB40CDD4B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E8535DDF-1CF5-4448-8017-7841CEACBF02}"/>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57BC3EB-09D0-4220-9132-69D179B6476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7523" name="Rectangle 2">
            <a:extLst>
              <a:ext uri="{FF2B5EF4-FFF2-40B4-BE49-F238E27FC236}">
                <a16:creationId xmlns:a16="http://schemas.microsoft.com/office/drawing/2014/main" id="{AA7AFD15-F682-4403-BDC0-C1A65D6007DC}"/>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id="{B2D379B9-CDA6-498D-95F4-C14CF458D0A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id="{22370FAF-38AB-4DE0-970D-9B1999B04DC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C5A93C3-E0D1-423C-A990-1D300B54101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9571" name="Rectangle 2">
            <a:extLst>
              <a:ext uri="{FF2B5EF4-FFF2-40B4-BE49-F238E27FC236}">
                <a16:creationId xmlns:a16="http://schemas.microsoft.com/office/drawing/2014/main" id="{FCAEFE4C-533B-4FE3-9FE5-FD4FCD0F8866}"/>
              </a:ext>
            </a:extLst>
          </p:cNvPr>
          <p:cNvSpPr>
            <a:spLocks noGrp="1" noRot="1" noChangeAspect="1" noChangeArrowheads="1" noTextEdit="1"/>
          </p:cNvSpPr>
          <p:nvPr>
            <p:ph type="sldImg"/>
          </p:nvPr>
        </p:nvSpPr>
        <p:spPr>
          <a:ln/>
        </p:spPr>
      </p:sp>
      <p:sp>
        <p:nvSpPr>
          <p:cNvPr id="109572" name="Rectangle 3">
            <a:extLst>
              <a:ext uri="{FF2B5EF4-FFF2-40B4-BE49-F238E27FC236}">
                <a16:creationId xmlns:a16="http://schemas.microsoft.com/office/drawing/2014/main" id="{49F781CB-B6C3-4AC4-B238-7900A959D0F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E606491A-AC56-455E-8797-8B5B08F565C6}"/>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0B88404-4162-4FCC-9534-3EF612EA0EE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1619" name="Rectangle 2">
            <a:extLst>
              <a:ext uri="{FF2B5EF4-FFF2-40B4-BE49-F238E27FC236}">
                <a16:creationId xmlns:a16="http://schemas.microsoft.com/office/drawing/2014/main" id="{84362C44-16EE-46FB-821A-30A1BA179E3C}"/>
              </a:ext>
            </a:extLst>
          </p:cNvPr>
          <p:cNvSpPr>
            <a:spLocks noGrp="1" noRot="1" noChangeAspect="1" noChangeArrowheads="1" noTextEdit="1"/>
          </p:cNvSpPr>
          <p:nvPr>
            <p:ph type="sldImg"/>
          </p:nvPr>
        </p:nvSpPr>
        <p:spPr>
          <a:ln/>
        </p:spPr>
      </p:sp>
      <p:sp>
        <p:nvSpPr>
          <p:cNvPr id="111620" name="Rectangle 3">
            <a:extLst>
              <a:ext uri="{FF2B5EF4-FFF2-40B4-BE49-F238E27FC236}">
                <a16:creationId xmlns:a16="http://schemas.microsoft.com/office/drawing/2014/main" id="{57127E77-167C-4231-9D27-A15AC97E114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8DBDE5FE-13C7-4F5F-B0E5-A3B4C5E9E436}"/>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51FED2D-3C81-47BA-A1AE-3CE1209B289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3667" name="Rectangle 2">
            <a:extLst>
              <a:ext uri="{FF2B5EF4-FFF2-40B4-BE49-F238E27FC236}">
                <a16:creationId xmlns:a16="http://schemas.microsoft.com/office/drawing/2014/main" id="{19ED1104-6B22-465A-A2F6-D5EC6E07BB70}"/>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543B2CD7-EF05-45E3-8D09-744B13F69D8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A0F288AA-51E2-4FE1-B1A6-E7196071A9BE}"/>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51E9D78-537D-41F8-8A32-7DB67CAE55C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5715" name="Rectangle 2">
            <a:extLst>
              <a:ext uri="{FF2B5EF4-FFF2-40B4-BE49-F238E27FC236}">
                <a16:creationId xmlns:a16="http://schemas.microsoft.com/office/drawing/2014/main" id="{995BDAA6-C605-4FA3-AB4F-66C1E114EF6B}"/>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C29C6FA0-2072-4119-A892-31CDD8E12CB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A766F251-60B7-4549-B76C-A2053A2E59FC}"/>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68B765A-A5D5-4B93-8D58-AA861D1A6AA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7763" name="Rectangle 2">
            <a:extLst>
              <a:ext uri="{FF2B5EF4-FFF2-40B4-BE49-F238E27FC236}">
                <a16:creationId xmlns:a16="http://schemas.microsoft.com/office/drawing/2014/main" id="{C706D475-2F49-473F-A8D4-8151E8A54EC8}"/>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B5FC3629-E4E3-4851-9B4E-8914ED7EB4ED}"/>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a:extLst>
              <a:ext uri="{FF2B5EF4-FFF2-40B4-BE49-F238E27FC236}">
                <a16:creationId xmlns:a16="http://schemas.microsoft.com/office/drawing/2014/main" id="{C2AA1AD0-197C-4158-8F5F-6A8061665A23}"/>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44899F0-C55E-4E30-B26B-B86E7FA91BA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9811" name="Rectangle 2">
            <a:extLst>
              <a:ext uri="{FF2B5EF4-FFF2-40B4-BE49-F238E27FC236}">
                <a16:creationId xmlns:a16="http://schemas.microsoft.com/office/drawing/2014/main" id="{405E901E-2C50-4671-AE32-FD2A84292E55}"/>
              </a:ext>
            </a:extLst>
          </p:cNvPr>
          <p:cNvSpPr>
            <a:spLocks noGrp="1" noRot="1" noChangeAspect="1" noChangeArrowheads="1" noTextEdit="1"/>
          </p:cNvSpPr>
          <p:nvPr>
            <p:ph type="sldImg"/>
          </p:nvPr>
        </p:nvSpPr>
        <p:spPr>
          <a:ln/>
        </p:spPr>
      </p:sp>
      <p:sp>
        <p:nvSpPr>
          <p:cNvPr id="119812" name="Rectangle 3">
            <a:extLst>
              <a:ext uri="{FF2B5EF4-FFF2-40B4-BE49-F238E27FC236}">
                <a16:creationId xmlns:a16="http://schemas.microsoft.com/office/drawing/2014/main" id="{07AD8EEA-B418-4FA6-A241-A9E10A355136}"/>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4A736ED9-68EF-48AD-AE47-FAD38F0DF4F5}"/>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30808F1-9849-4EE4-8B78-372BF4BEE31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1859" name="Rectangle 2">
            <a:extLst>
              <a:ext uri="{FF2B5EF4-FFF2-40B4-BE49-F238E27FC236}">
                <a16:creationId xmlns:a16="http://schemas.microsoft.com/office/drawing/2014/main" id="{38E2993E-6543-4BFC-8C3B-3DBB1724E0D6}"/>
              </a:ext>
            </a:extLst>
          </p:cNvPr>
          <p:cNvSpPr>
            <a:spLocks noGrp="1" noRot="1" noChangeAspect="1" noChangeArrowheads="1" noTextEdit="1"/>
          </p:cNvSpPr>
          <p:nvPr>
            <p:ph type="sldImg"/>
          </p:nvPr>
        </p:nvSpPr>
        <p:spPr>
          <a:ln/>
        </p:spPr>
      </p:sp>
      <p:sp>
        <p:nvSpPr>
          <p:cNvPr id="121860" name="Rectangle 3">
            <a:extLst>
              <a:ext uri="{FF2B5EF4-FFF2-40B4-BE49-F238E27FC236}">
                <a16:creationId xmlns:a16="http://schemas.microsoft.com/office/drawing/2014/main" id="{C98A62D8-7ABD-431A-862D-C4DEB8FB44B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B4EE3E3F-C71D-4D35-97CF-BA32EB56A570}"/>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AEAD5D8-FA6E-485A-8132-EFABE4A9A9EB}"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3907" name="Rectangle 2">
            <a:extLst>
              <a:ext uri="{FF2B5EF4-FFF2-40B4-BE49-F238E27FC236}">
                <a16:creationId xmlns:a16="http://schemas.microsoft.com/office/drawing/2014/main" id="{E8473146-D4BE-408A-9334-488BE21504F5}"/>
              </a:ext>
            </a:extLst>
          </p:cNvPr>
          <p:cNvSpPr>
            <a:spLocks noGrp="1" noRot="1" noChangeAspect="1" noChangeArrowheads="1" noTextEdit="1"/>
          </p:cNvSpPr>
          <p:nvPr>
            <p:ph type="sldImg"/>
          </p:nvPr>
        </p:nvSpPr>
        <p:spPr>
          <a:ln/>
        </p:spPr>
      </p:sp>
      <p:sp>
        <p:nvSpPr>
          <p:cNvPr id="123908" name="Rectangle 3">
            <a:extLst>
              <a:ext uri="{FF2B5EF4-FFF2-40B4-BE49-F238E27FC236}">
                <a16:creationId xmlns:a16="http://schemas.microsoft.com/office/drawing/2014/main" id="{7B2C2824-B188-45DF-B9BC-564EA4E76A7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0121D9CB-7AF1-447D-9290-806E0631A5C1}"/>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A5A9767-4C74-4133-838F-939F8725681B}"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363" name="Rectangle 2">
            <a:extLst>
              <a:ext uri="{FF2B5EF4-FFF2-40B4-BE49-F238E27FC236}">
                <a16:creationId xmlns:a16="http://schemas.microsoft.com/office/drawing/2014/main" id="{3F6EB148-0705-4A5F-9AFE-564FAEAA9415}"/>
              </a:ext>
            </a:extLst>
          </p:cNvPr>
          <p:cNvSpPr>
            <a:spLocks noGrp="1" noRot="1" noChangeAspect="1" noChangeArrowheads="1" noTextEdit="1"/>
          </p:cNvSpPr>
          <p:nvPr>
            <p:ph type="sldImg"/>
          </p:nvPr>
        </p:nvSpPr>
        <p:spPr>
          <a:ln/>
        </p:spPr>
      </p:sp>
      <p:sp>
        <p:nvSpPr>
          <p:cNvPr id="15364" name="Rectangle 3">
            <a:extLst>
              <a:ext uri="{FF2B5EF4-FFF2-40B4-BE49-F238E27FC236}">
                <a16:creationId xmlns:a16="http://schemas.microsoft.com/office/drawing/2014/main" id="{82F886EE-06C5-4AEF-85EA-C50C0123CB7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a:extLst>
              <a:ext uri="{FF2B5EF4-FFF2-40B4-BE49-F238E27FC236}">
                <a16:creationId xmlns:a16="http://schemas.microsoft.com/office/drawing/2014/main" id="{30CA1491-3FC8-4F3A-858A-B71871E32133}"/>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5999943-0A90-4F3C-A110-7627461E894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5955" name="Rectangle 2">
            <a:extLst>
              <a:ext uri="{FF2B5EF4-FFF2-40B4-BE49-F238E27FC236}">
                <a16:creationId xmlns:a16="http://schemas.microsoft.com/office/drawing/2014/main" id="{232013ED-ABB7-4411-954D-3F88F447D0CE}"/>
              </a:ext>
            </a:extLst>
          </p:cNvPr>
          <p:cNvSpPr>
            <a:spLocks noGrp="1" noRot="1" noChangeAspect="1" noChangeArrowheads="1" noTextEdit="1"/>
          </p:cNvSpPr>
          <p:nvPr>
            <p:ph type="sldImg"/>
          </p:nvPr>
        </p:nvSpPr>
        <p:spPr>
          <a:ln/>
        </p:spPr>
      </p:sp>
      <p:sp>
        <p:nvSpPr>
          <p:cNvPr id="125956" name="Rectangle 3">
            <a:extLst>
              <a:ext uri="{FF2B5EF4-FFF2-40B4-BE49-F238E27FC236}">
                <a16:creationId xmlns:a16="http://schemas.microsoft.com/office/drawing/2014/main" id="{C91E1C81-C31E-46FA-AD4A-983FB1B8EC7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a:extLst>
              <a:ext uri="{FF2B5EF4-FFF2-40B4-BE49-F238E27FC236}">
                <a16:creationId xmlns:a16="http://schemas.microsoft.com/office/drawing/2014/main" id="{9C377E07-F244-4667-A3E1-A02F08654CD0}"/>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F196EF6-9B6E-4DEA-B25D-9DA489FBBCE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8003" name="Rectangle 2">
            <a:extLst>
              <a:ext uri="{FF2B5EF4-FFF2-40B4-BE49-F238E27FC236}">
                <a16:creationId xmlns:a16="http://schemas.microsoft.com/office/drawing/2014/main" id="{642BFCF1-DDA5-4918-82CE-199D96EF65E4}"/>
              </a:ext>
            </a:extLst>
          </p:cNvPr>
          <p:cNvSpPr>
            <a:spLocks noGrp="1" noRot="1" noChangeAspect="1" noChangeArrowheads="1" noTextEdit="1"/>
          </p:cNvSpPr>
          <p:nvPr>
            <p:ph type="sldImg"/>
          </p:nvPr>
        </p:nvSpPr>
        <p:spPr>
          <a:ln/>
        </p:spPr>
      </p:sp>
      <p:sp>
        <p:nvSpPr>
          <p:cNvPr id="128004" name="Rectangle 3">
            <a:extLst>
              <a:ext uri="{FF2B5EF4-FFF2-40B4-BE49-F238E27FC236}">
                <a16:creationId xmlns:a16="http://schemas.microsoft.com/office/drawing/2014/main" id="{A5269674-4FB5-4C0B-BFFC-F5631072DC5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a:extLst>
              <a:ext uri="{FF2B5EF4-FFF2-40B4-BE49-F238E27FC236}">
                <a16:creationId xmlns:a16="http://schemas.microsoft.com/office/drawing/2014/main" id="{8476C79A-49F5-43AB-B960-92E3B81376EF}"/>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3AEFA39-FEE8-4E75-B339-18DF0FCDB5B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0051" name="Rectangle 2">
            <a:extLst>
              <a:ext uri="{FF2B5EF4-FFF2-40B4-BE49-F238E27FC236}">
                <a16:creationId xmlns:a16="http://schemas.microsoft.com/office/drawing/2014/main" id="{28BBD5DB-9D50-4FF2-A49B-4DF7E84D98A9}"/>
              </a:ext>
            </a:extLst>
          </p:cNvPr>
          <p:cNvSpPr>
            <a:spLocks noGrp="1" noRot="1" noChangeAspect="1" noChangeArrowheads="1" noTextEdit="1"/>
          </p:cNvSpPr>
          <p:nvPr>
            <p:ph type="sldImg"/>
          </p:nvPr>
        </p:nvSpPr>
        <p:spPr>
          <a:ln/>
        </p:spPr>
      </p:sp>
      <p:sp>
        <p:nvSpPr>
          <p:cNvPr id="130052" name="Rectangle 3">
            <a:extLst>
              <a:ext uri="{FF2B5EF4-FFF2-40B4-BE49-F238E27FC236}">
                <a16:creationId xmlns:a16="http://schemas.microsoft.com/office/drawing/2014/main" id="{C6705202-65B8-44E7-8FF0-334C6E45C80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a:extLst>
              <a:ext uri="{FF2B5EF4-FFF2-40B4-BE49-F238E27FC236}">
                <a16:creationId xmlns:a16="http://schemas.microsoft.com/office/drawing/2014/main" id="{650C3EA1-B493-4D60-96A5-07CD6AC369A7}"/>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C595AC3-DD62-47C9-8EB2-9BEEB5406EC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2099" name="Rectangle 2">
            <a:extLst>
              <a:ext uri="{FF2B5EF4-FFF2-40B4-BE49-F238E27FC236}">
                <a16:creationId xmlns:a16="http://schemas.microsoft.com/office/drawing/2014/main" id="{77CB50EF-35D1-42E3-9EB5-B0281244F6CD}"/>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D9D9E244-535D-49CA-8CE4-0FE757E9B71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a:extLst>
              <a:ext uri="{FF2B5EF4-FFF2-40B4-BE49-F238E27FC236}">
                <a16:creationId xmlns:a16="http://schemas.microsoft.com/office/drawing/2014/main" id="{2AA36FC6-FDF7-45B8-94D6-A560F95220D2}"/>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4EFF3E4-3467-48B0-8E26-181ECA7D7AA1}"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4147" name="Rectangle 2">
            <a:extLst>
              <a:ext uri="{FF2B5EF4-FFF2-40B4-BE49-F238E27FC236}">
                <a16:creationId xmlns:a16="http://schemas.microsoft.com/office/drawing/2014/main" id="{4CDB7DAE-AA19-4C3D-8E3F-BE24533650A6}"/>
              </a:ext>
            </a:extLst>
          </p:cNvPr>
          <p:cNvSpPr>
            <a:spLocks noGrp="1" noRot="1" noChangeAspect="1" noChangeArrowheads="1" noTextEdit="1"/>
          </p:cNvSpPr>
          <p:nvPr>
            <p:ph type="sldImg"/>
          </p:nvPr>
        </p:nvSpPr>
        <p:spPr>
          <a:ln/>
        </p:spPr>
      </p:sp>
      <p:sp>
        <p:nvSpPr>
          <p:cNvPr id="134148" name="Rectangle 3">
            <a:extLst>
              <a:ext uri="{FF2B5EF4-FFF2-40B4-BE49-F238E27FC236}">
                <a16:creationId xmlns:a16="http://schemas.microsoft.com/office/drawing/2014/main" id="{5BF63A9C-C3AB-4D56-91EB-249DAB2554A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a:extLst>
              <a:ext uri="{FF2B5EF4-FFF2-40B4-BE49-F238E27FC236}">
                <a16:creationId xmlns:a16="http://schemas.microsoft.com/office/drawing/2014/main" id="{9D383A62-77F0-4EE1-BF9F-CFF9CC8D97ED}"/>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C72E62A-6E1D-4D9A-B82C-448663187E4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6195" name="Rectangle 2">
            <a:extLst>
              <a:ext uri="{FF2B5EF4-FFF2-40B4-BE49-F238E27FC236}">
                <a16:creationId xmlns:a16="http://schemas.microsoft.com/office/drawing/2014/main" id="{C74B168C-4F9C-4CFC-B7C2-7B684ECB8B56}"/>
              </a:ext>
            </a:extLst>
          </p:cNvPr>
          <p:cNvSpPr>
            <a:spLocks noGrp="1" noRot="1" noChangeAspect="1" noChangeArrowheads="1" noTextEdit="1"/>
          </p:cNvSpPr>
          <p:nvPr>
            <p:ph type="sldImg"/>
          </p:nvPr>
        </p:nvSpPr>
        <p:spPr>
          <a:ln/>
        </p:spPr>
      </p:sp>
      <p:sp>
        <p:nvSpPr>
          <p:cNvPr id="136196" name="Rectangle 3">
            <a:extLst>
              <a:ext uri="{FF2B5EF4-FFF2-40B4-BE49-F238E27FC236}">
                <a16:creationId xmlns:a16="http://schemas.microsoft.com/office/drawing/2014/main" id="{AA90C1D9-C13A-47E5-8CBF-71CDAED221D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6E3BDEDA-AAEE-4951-B764-AB8AB3160B10}"/>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927DF4E-2CA9-4695-B13F-D511B4562575}"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8243" name="Rectangle 2">
            <a:extLst>
              <a:ext uri="{FF2B5EF4-FFF2-40B4-BE49-F238E27FC236}">
                <a16:creationId xmlns:a16="http://schemas.microsoft.com/office/drawing/2014/main" id="{8CEE0802-AD8B-43A3-A7A6-9541CD836C37}"/>
              </a:ext>
            </a:extLst>
          </p:cNvPr>
          <p:cNvSpPr>
            <a:spLocks noGrp="1" noRot="1" noChangeAspect="1" noChangeArrowheads="1" noTextEdit="1"/>
          </p:cNvSpPr>
          <p:nvPr>
            <p:ph type="sldImg"/>
          </p:nvPr>
        </p:nvSpPr>
        <p:spPr>
          <a:ln/>
        </p:spPr>
      </p:sp>
      <p:sp>
        <p:nvSpPr>
          <p:cNvPr id="138244" name="Rectangle 3">
            <a:extLst>
              <a:ext uri="{FF2B5EF4-FFF2-40B4-BE49-F238E27FC236}">
                <a16:creationId xmlns:a16="http://schemas.microsoft.com/office/drawing/2014/main" id="{00475588-7819-4326-8BD0-AA3611EE81FE}"/>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a:extLst>
              <a:ext uri="{FF2B5EF4-FFF2-40B4-BE49-F238E27FC236}">
                <a16:creationId xmlns:a16="http://schemas.microsoft.com/office/drawing/2014/main" id="{2210C631-355E-4164-A828-0CF62FAF926B}"/>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72CA80-B2BC-453B-99CC-DAB2C544462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0291" name="Rectangle 2">
            <a:extLst>
              <a:ext uri="{FF2B5EF4-FFF2-40B4-BE49-F238E27FC236}">
                <a16:creationId xmlns:a16="http://schemas.microsoft.com/office/drawing/2014/main" id="{D14C76C5-7EA7-4099-8CB0-3CF64227C6BD}"/>
              </a:ext>
            </a:extLst>
          </p:cNvPr>
          <p:cNvSpPr>
            <a:spLocks noGrp="1" noRot="1" noChangeAspect="1" noChangeArrowheads="1" noTextEdit="1"/>
          </p:cNvSpPr>
          <p:nvPr>
            <p:ph type="sldImg"/>
          </p:nvPr>
        </p:nvSpPr>
        <p:spPr>
          <a:ln/>
        </p:spPr>
      </p:sp>
      <p:sp>
        <p:nvSpPr>
          <p:cNvPr id="140292" name="Rectangle 3">
            <a:extLst>
              <a:ext uri="{FF2B5EF4-FFF2-40B4-BE49-F238E27FC236}">
                <a16:creationId xmlns:a16="http://schemas.microsoft.com/office/drawing/2014/main" id="{80D11A2F-5F1E-46CA-8F02-A66A64A5C56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a:extLst>
              <a:ext uri="{FF2B5EF4-FFF2-40B4-BE49-F238E27FC236}">
                <a16:creationId xmlns:a16="http://schemas.microsoft.com/office/drawing/2014/main" id="{920FC15D-37BD-4929-A5D0-59F205115A16}"/>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F796318-82AE-4B7F-900B-B72801DEC66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2339" name="Rectangle 2">
            <a:extLst>
              <a:ext uri="{FF2B5EF4-FFF2-40B4-BE49-F238E27FC236}">
                <a16:creationId xmlns:a16="http://schemas.microsoft.com/office/drawing/2014/main" id="{069789DB-C572-4F3B-ADB6-1CA5312787CC}"/>
              </a:ext>
            </a:extLst>
          </p:cNvPr>
          <p:cNvSpPr>
            <a:spLocks noGrp="1" noRot="1" noChangeAspect="1" noChangeArrowheads="1" noTextEdit="1"/>
          </p:cNvSpPr>
          <p:nvPr>
            <p:ph type="sldImg"/>
          </p:nvPr>
        </p:nvSpPr>
        <p:spPr>
          <a:ln/>
        </p:spPr>
      </p:sp>
      <p:sp>
        <p:nvSpPr>
          <p:cNvPr id="142340" name="Rectangle 3">
            <a:extLst>
              <a:ext uri="{FF2B5EF4-FFF2-40B4-BE49-F238E27FC236}">
                <a16:creationId xmlns:a16="http://schemas.microsoft.com/office/drawing/2014/main" id="{8B4806CA-2EE2-4769-8BB0-1DFED26CF920}"/>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a:extLst>
              <a:ext uri="{FF2B5EF4-FFF2-40B4-BE49-F238E27FC236}">
                <a16:creationId xmlns:a16="http://schemas.microsoft.com/office/drawing/2014/main" id="{B435A931-6DDB-4B8A-900D-B10F94A56A53}"/>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5802E44-D99B-489D-93AE-2B493C078951}"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4387" name="Rectangle 2">
            <a:extLst>
              <a:ext uri="{FF2B5EF4-FFF2-40B4-BE49-F238E27FC236}">
                <a16:creationId xmlns:a16="http://schemas.microsoft.com/office/drawing/2014/main" id="{22702A62-7E50-44EF-98DB-44796770D045}"/>
              </a:ext>
            </a:extLst>
          </p:cNvPr>
          <p:cNvSpPr>
            <a:spLocks noGrp="1" noRot="1" noChangeAspect="1" noChangeArrowheads="1" noTextEdit="1"/>
          </p:cNvSpPr>
          <p:nvPr>
            <p:ph type="sldImg"/>
          </p:nvPr>
        </p:nvSpPr>
        <p:spPr>
          <a:ln/>
        </p:spPr>
      </p:sp>
      <p:sp>
        <p:nvSpPr>
          <p:cNvPr id="144388" name="Rectangle 3">
            <a:extLst>
              <a:ext uri="{FF2B5EF4-FFF2-40B4-BE49-F238E27FC236}">
                <a16:creationId xmlns:a16="http://schemas.microsoft.com/office/drawing/2014/main" id="{41474BA9-427D-4220-A1EA-E133CD586A10}"/>
              </a:ext>
            </a:extLst>
          </p:cNvPr>
          <p:cNvSpPr>
            <a:spLocks noGrp="1" noChangeArrowheads="1"/>
          </p:cNvSpPr>
          <p:nvPr>
            <p:ph type="body" idx="1"/>
          </p:nvPr>
        </p:nvSpPr>
        <p:spPr>
          <a:noFill/>
        </p:spPr>
        <p:txBody>
          <a:bodyPr/>
          <a:lstStyle/>
          <a:p>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79AFA7A9-08C7-445A-8E40-844012902378}"/>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8D13B67-D935-4AB3-A191-26E7D2B1B09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411" name="Rectangle 2">
            <a:extLst>
              <a:ext uri="{FF2B5EF4-FFF2-40B4-BE49-F238E27FC236}">
                <a16:creationId xmlns:a16="http://schemas.microsoft.com/office/drawing/2014/main" id="{638C76F1-6920-45BA-9D93-2A23621A250A}"/>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79EBC07E-A453-454B-8169-199EFF47C13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a:extLst>
              <a:ext uri="{FF2B5EF4-FFF2-40B4-BE49-F238E27FC236}">
                <a16:creationId xmlns:a16="http://schemas.microsoft.com/office/drawing/2014/main" id="{61A84CDB-1F0E-4DE7-AC30-FCAE4662E7A4}"/>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753F014-CE44-458C-9039-EA0D7A2A6BC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6435" name="Rectangle 2">
            <a:extLst>
              <a:ext uri="{FF2B5EF4-FFF2-40B4-BE49-F238E27FC236}">
                <a16:creationId xmlns:a16="http://schemas.microsoft.com/office/drawing/2014/main" id="{33BFA077-2315-45A7-8E82-F937BA00D548}"/>
              </a:ext>
            </a:extLst>
          </p:cNvPr>
          <p:cNvSpPr>
            <a:spLocks noGrp="1" noRot="1" noChangeAspect="1" noChangeArrowheads="1" noTextEdit="1"/>
          </p:cNvSpPr>
          <p:nvPr>
            <p:ph type="sldImg"/>
          </p:nvPr>
        </p:nvSpPr>
        <p:spPr>
          <a:ln/>
        </p:spPr>
      </p:sp>
      <p:sp>
        <p:nvSpPr>
          <p:cNvPr id="146436" name="Rectangle 3">
            <a:extLst>
              <a:ext uri="{FF2B5EF4-FFF2-40B4-BE49-F238E27FC236}">
                <a16:creationId xmlns:a16="http://schemas.microsoft.com/office/drawing/2014/main" id="{CD54FA86-6C28-4A24-B750-92AB8CE2E09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a:extLst>
              <a:ext uri="{FF2B5EF4-FFF2-40B4-BE49-F238E27FC236}">
                <a16:creationId xmlns:a16="http://schemas.microsoft.com/office/drawing/2014/main" id="{D4BA6EEC-16E6-4474-AB80-8E4FD7865855}"/>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9EC5AA6-06A5-469B-AFEE-8AE23E2ED8F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8483" name="Rectangle 2">
            <a:extLst>
              <a:ext uri="{FF2B5EF4-FFF2-40B4-BE49-F238E27FC236}">
                <a16:creationId xmlns:a16="http://schemas.microsoft.com/office/drawing/2014/main" id="{10DC4C2B-DE9E-4F4E-823B-04BC89D8EFEB}"/>
              </a:ext>
            </a:extLst>
          </p:cNvPr>
          <p:cNvSpPr>
            <a:spLocks noGrp="1" noRot="1" noChangeAspect="1" noChangeArrowheads="1" noTextEdit="1"/>
          </p:cNvSpPr>
          <p:nvPr>
            <p:ph type="sldImg"/>
          </p:nvPr>
        </p:nvSpPr>
        <p:spPr>
          <a:ln/>
        </p:spPr>
      </p:sp>
      <p:sp>
        <p:nvSpPr>
          <p:cNvPr id="148484" name="Rectangle 3">
            <a:extLst>
              <a:ext uri="{FF2B5EF4-FFF2-40B4-BE49-F238E27FC236}">
                <a16:creationId xmlns:a16="http://schemas.microsoft.com/office/drawing/2014/main" id="{01FC659E-F68D-4D00-89A5-105BFA582A25}"/>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a16="http://schemas.microsoft.com/office/drawing/2014/main" id="{16E0BB26-C7B9-4A95-ABAB-579C0A56218C}"/>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5FAACB7-FCA8-4520-8238-054C148E669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0531" name="Rectangle 2">
            <a:extLst>
              <a:ext uri="{FF2B5EF4-FFF2-40B4-BE49-F238E27FC236}">
                <a16:creationId xmlns:a16="http://schemas.microsoft.com/office/drawing/2014/main" id="{3214481B-D152-4CA8-9197-A34A81E86BD1}"/>
              </a:ext>
            </a:extLst>
          </p:cNvPr>
          <p:cNvSpPr>
            <a:spLocks noGrp="1" noRot="1" noChangeAspect="1" noChangeArrowheads="1" noTextEdit="1"/>
          </p:cNvSpPr>
          <p:nvPr>
            <p:ph type="sldImg"/>
          </p:nvPr>
        </p:nvSpPr>
        <p:spPr>
          <a:ln/>
        </p:spPr>
      </p:sp>
      <p:sp>
        <p:nvSpPr>
          <p:cNvPr id="150532" name="Rectangle 3">
            <a:extLst>
              <a:ext uri="{FF2B5EF4-FFF2-40B4-BE49-F238E27FC236}">
                <a16:creationId xmlns:a16="http://schemas.microsoft.com/office/drawing/2014/main" id="{5623CEA9-D542-4FE0-9E38-3027248CA5B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a16="http://schemas.microsoft.com/office/drawing/2014/main" id="{4B103952-F225-40F5-92A4-CD964727CE82}"/>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F0303B7-9440-4BBB-9F20-F5C38729631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2579" name="Rectangle 2">
            <a:extLst>
              <a:ext uri="{FF2B5EF4-FFF2-40B4-BE49-F238E27FC236}">
                <a16:creationId xmlns:a16="http://schemas.microsoft.com/office/drawing/2014/main" id="{EF80433C-CD0B-4602-A005-6E52D7815144}"/>
              </a:ext>
            </a:extLst>
          </p:cNvPr>
          <p:cNvSpPr>
            <a:spLocks noGrp="1" noRot="1" noChangeAspect="1" noChangeArrowheads="1" noTextEdit="1"/>
          </p:cNvSpPr>
          <p:nvPr>
            <p:ph type="sldImg"/>
          </p:nvPr>
        </p:nvSpPr>
        <p:spPr>
          <a:ln/>
        </p:spPr>
      </p:sp>
      <p:sp>
        <p:nvSpPr>
          <p:cNvPr id="152580" name="Rectangle 3">
            <a:extLst>
              <a:ext uri="{FF2B5EF4-FFF2-40B4-BE49-F238E27FC236}">
                <a16:creationId xmlns:a16="http://schemas.microsoft.com/office/drawing/2014/main" id="{A2538CED-734F-4807-8FD0-B9D5C3B0E1B8}"/>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a:extLst>
              <a:ext uri="{FF2B5EF4-FFF2-40B4-BE49-F238E27FC236}">
                <a16:creationId xmlns:a16="http://schemas.microsoft.com/office/drawing/2014/main" id="{52F04727-D0BF-4C36-919D-77296A188292}"/>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E850599-AA0B-48CA-BFBD-71780C1C247B}"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4627" name="Rectangle 2">
            <a:extLst>
              <a:ext uri="{FF2B5EF4-FFF2-40B4-BE49-F238E27FC236}">
                <a16:creationId xmlns:a16="http://schemas.microsoft.com/office/drawing/2014/main" id="{19D732EF-4201-4EF5-A581-2790176DD993}"/>
              </a:ext>
            </a:extLst>
          </p:cNvPr>
          <p:cNvSpPr>
            <a:spLocks noGrp="1" noRot="1" noChangeAspect="1" noChangeArrowheads="1" noTextEdit="1"/>
          </p:cNvSpPr>
          <p:nvPr>
            <p:ph type="sldImg"/>
          </p:nvPr>
        </p:nvSpPr>
        <p:spPr>
          <a:ln/>
        </p:spPr>
      </p:sp>
      <p:sp>
        <p:nvSpPr>
          <p:cNvPr id="154628" name="Rectangle 3">
            <a:extLst>
              <a:ext uri="{FF2B5EF4-FFF2-40B4-BE49-F238E27FC236}">
                <a16:creationId xmlns:a16="http://schemas.microsoft.com/office/drawing/2014/main" id="{5F2159CD-C4F8-4EE3-B323-E717379F05B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a:extLst>
              <a:ext uri="{FF2B5EF4-FFF2-40B4-BE49-F238E27FC236}">
                <a16:creationId xmlns:a16="http://schemas.microsoft.com/office/drawing/2014/main" id="{D9F08730-EAAB-46C7-95F0-22F219F168F9}"/>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46E22D-BB21-4F32-9AC0-5447DFAFFA3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6675" name="Rectangle 2">
            <a:extLst>
              <a:ext uri="{FF2B5EF4-FFF2-40B4-BE49-F238E27FC236}">
                <a16:creationId xmlns:a16="http://schemas.microsoft.com/office/drawing/2014/main" id="{6834B543-B76E-45ED-84DE-C1D14C0EF246}"/>
              </a:ext>
            </a:extLst>
          </p:cNvPr>
          <p:cNvSpPr>
            <a:spLocks noGrp="1" noRot="1" noChangeAspect="1" noChangeArrowheads="1" noTextEdit="1"/>
          </p:cNvSpPr>
          <p:nvPr>
            <p:ph type="sldImg"/>
          </p:nvPr>
        </p:nvSpPr>
        <p:spPr>
          <a:ln/>
        </p:spPr>
      </p:sp>
      <p:sp>
        <p:nvSpPr>
          <p:cNvPr id="156676" name="Rectangle 3">
            <a:extLst>
              <a:ext uri="{FF2B5EF4-FFF2-40B4-BE49-F238E27FC236}">
                <a16:creationId xmlns:a16="http://schemas.microsoft.com/office/drawing/2014/main" id="{752033E7-EB5C-4A8B-9EC3-A3986EA7B52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a:extLst>
              <a:ext uri="{FF2B5EF4-FFF2-40B4-BE49-F238E27FC236}">
                <a16:creationId xmlns:a16="http://schemas.microsoft.com/office/drawing/2014/main" id="{B7127375-7760-4D52-9130-8DB83A0B0EF0}"/>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942E846-37E5-48E4-81B5-176D5CDA053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8723" name="Rectangle 2">
            <a:extLst>
              <a:ext uri="{FF2B5EF4-FFF2-40B4-BE49-F238E27FC236}">
                <a16:creationId xmlns:a16="http://schemas.microsoft.com/office/drawing/2014/main" id="{A3FDF408-0411-4BBD-BABB-EB440DCDDF33}"/>
              </a:ext>
            </a:extLst>
          </p:cNvPr>
          <p:cNvSpPr>
            <a:spLocks noGrp="1" noRot="1" noChangeAspect="1" noChangeArrowheads="1" noTextEdit="1"/>
          </p:cNvSpPr>
          <p:nvPr>
            <p:ph type="sldImg"/>
          </p:nvPr>
        </p:nvSpPr>
        <p:spPr>
          <a:ln/>
        </p:spPr>
      </p:sp>
      <p:sp>
        <p:nvSpPr>
          <p:cNvPr id="158724" name="Rectangle 3">
            <a:extLst>
              <a:ext uri="{FF2B5EF4-FFF2-40B4-BE49-F238E27FC236}">
                <a16:creationId xmlns:a16="http://schemas.microsoft.com/office/drawing/2014/main" id="{31897906-AD62-4C9A-BCA5-B89C44B7231F}"/>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a:extLst>
              <a:ext uri="{FF2B5EF4-FFF2-40B4-BE49-F238E27FC236}">
                <a16:creationId xmlns:a16="http://schemas.microsoft.com/office/drawing/2014/main" id="{CC90BBB7-1623-404B-BE77-868C6EDE48D3}"/>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DF053E3-CA73-44B3-9389-83F49CF635B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0771" name="Rectangle 2">
            <a:extLst>
              <a:ext uri="{FF2B5EF4-FFF2-40B4-BE49-F238E27FC236}">
                <a16:creationId xmlns:a16="http://schemas.microsoft.com/office/drawing/2014/main" id="{A7CACFAD-E54C-4FB5-970E-B004BC89A54A}"/>
              </a:ext>
            </a:extLst>
          </p:cNvPr>
          <p:cNvSpPr>
            <a:spLocks noGrp="1" noRot="1" noChangeAspect="1" noChangeArrowheads="1" noTextEdit="1"/>
          </p:cNvSpPr>
          <p:nvPr>
            <p:ph type="sldImg"/>
          </p:nvPr>
        </p:nvSpPr>
        <p:spPr>
          <a:ln/>
        </p:spPr>
      </p:sp>
      <p:sp>
        <p:nvSpPr>
          <p:cNvPr id="160772" name="Rectangle 3">
            <a:extLst>
              <a:ext uri="{FF2B5EF4-FFF2-40B4-BE49-F238E27FC236}">
                <a16:creationId xmlns:a16="http://schemas.microsoft.com/office/drawing/2014/main" id="{6CBDFDAB-FDA7-48DB-A010-31D7F8009E40}"/>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a:extLst>
              <a:ext uri="{FF2B5EF4-FFF2-40B4-BE49-F238E27FC236}">
                <a16:creationId xmlns:a16="http://schemas.microsoft.com/office/drawing/2014/main" id="{6278E34F-F9DD-490D-9B49-3E3D71A3843A}"/>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42E632C-5349-48B8-AD4D-3946D2EB86C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2819" name="Rectangle 2">
            <a:extLst>
              <a:ext uri="{FF2B5EF4-FFF2-40B4-BE49-F238E27FC236}">
                <a16:creationId xmlns:a16="http://schemas.microsoft.com/office/drawing/2014/main" id="{64F514C5-BA69-4A9E-AF82-9E7C57092317}"/>
              </a:ext>
            </a:extLst>
          </p:cNvPr>
          <p:cNvSpPr>
            <a:spLocks noGrp="1" noRot="1" noChangeAspect="1" noChangeArrowheads="1" noTextEdit="1"/>
          </p:cNvSpPr>
          <p:nvPr>
            <p:ph type="sldImg"/>
          </p:nvPr>
        </p:nvSpPr>
        <p:spPr>
          <a:ln/>
        </p:spPr>
      </p:sp>
      <p:sp>
        <p:nvSpPr>
          <p:cNvPr id="162820" name="Rectangle 3">
            <a:extLst>
              <a:ext uri="{FF2B5EF4-FFF2-40B4-BE49-F238E27FC236}">
                <a16:creationId xmlns:a16="http://schemas.microsoft.com/office/drawing/2014/main" id="{2D2BE32F-4EFD-4931-A4D4-25820A1E96D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a:extLst>
              <a:ext uri="{FF2B5EF4-FFF2-40B4-BE49-F238E27FC236}">
                <a16:creationId xmlns:a16="http://schemas.microsoft.com/office/drawing/2014/main" id="{C0650396-719A-4C72-9F1B-0CEA0949A1D9}"/>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7D6FDE0-BAE4-45B3-9BAF-DCB451ECE6CF}"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4867" name="Rectangle 2">
            <a:extLst>
              <a:ext uri="{FF2B5EF4-FFF2-40B4-BE49-F238E27FC236}">
                <a16:creationId xmlns:a16="http://schemas.microsoft.com/office/drawing/2014/main" id="{936D53CF-625F-44B3-9E3D-2A40F3C2D005}"/>
              </a:ext>
            </a:extLst>
          </p:cNvPr>
          <p:cNvSpPr>
            <a:spLocks noGrp="1" noRot="1" noChangeAspect="1" noChangeArrowheads="1" noTextEdit="1"/>
          </p:cNvSpPr>
          <p:nvPr>
            <p:ph type="sldImg"/>
          </p:nvPr>
        </p:nvSpPr>
        <p:spPr>
          <a:ln/>
        </p:spPr>
      </p:sp>
      <p:sp>
        <p:nvSpPr>
          <p:cNvPr id="164868" name="Rectangle 3">
            <a:extLst>
              <a:ext uri="{FF2B5EF4-FFF2-40B4-BE49-F238E27FC236}">
                <a16:creationId xmlns:a16="http://schemas.microsoft.com/office/drawing/2014/main" id="{A02909D3-F87A-423A-9432-3FB5B2A0C0B9}"/>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D8FB53E8-5BB4-419A-9569-302167AD24CD}"/>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D730A44-27C7-4526-B02F-A361F10B507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459" name="Rectangle 2">
            <a:extLst>
              <a:ext uri="{FF2B5EF4-FFF2-40B4-BE49-F238E27FC236}">
                <a16:creationId xmlns:a16="http://schemas.microsoft.com/office/drawing/2014/main" id="{228CAE4A-3030-47FF-A18C-FD8E54C96BE3}"/>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F8D382E3-70F6-4D31-AC38-E08134DD5D3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a:extLst>
              <a:ext uri="{FF2B5EF4-FFF2-40B4-BE49-F238E27FC236}">
                <a16:creationId xmlns:a16="http://schemas.microsoft.com/office/drawing/2014/main" id="{72921DFC-B8E0-419A-97C6-B199A0BD9449}"/>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6D56A81-E215-47A4-8DB9-66F1A3DDC3AD}"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6915" name="Rectangle 2">
            <a:extLst>
              <a:ext uri="{FF2B5EF4-FFF2-40B4-BE49-F238E27FC236}">
                <a16:creationId xmlns:a16="http://schemas.microsoft.com/office/drawing/2014/main" id="{6C4EC396-E63B-45E5-8D10-F7E1E84E7CF5}"/>
              </a:ext>
            </a:extLst>
          </p:cNvPr>
          <p:cNvSpPr>
            <a:spLocks noGrp="1" noRot="1" noChangeAspect="1" noChangeArrowheads="1" noTextEdit="1"/>
          </p:cNvSpPr>
          <p:nvPr>
            <p:ph type="sldImg"/>
          </p:nvPr>
        </p:nvSpPr>
        <p:spPr>
          <a:ln/>
        </p:spPr>
      </p:sp>
      <p:sp>
        <p:nvSpPr>
          <p:cNvPr id="166916" name="Rectangle 3">
            <a:extLst>
              <a:ext uri="{FF2B5EF4-FFF2-40B4-BE49-F238E27FC236}">
                <a16:creationId xmlns:a16="http://schemas.microsoft.com/office/drawing/2014/main" id="{C40CFB6A-A3DB-49A2-A5A0-45C1F809DA2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a:extLst>
              <a:ext uri="{FF2B5EF4-FFF2-40B4-BE49-F238E27FC236}">
                <a16:creationId xmlns:a16="http://schemas.microsoft.com/office/drawing/2014/main" id="{68DF11C0-2B95-4025-A0A2-AD3C64462371}"/>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896808D-203F-4047-926F-D2FFA5EFF572}"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8963" name="Rectangle 2">
            <a:extLst>
              <a:ext uri="{FF2B5EF4-FFF2-40B4-BE49-F238E27FC236}">
                <a16:creationId xmlns:a16="http://schemas.microsoft.com/office/drawing/2014/main" id="{48150736-FD5A-4387-A2E4-792507B2F4B5}"/>
              </a:ext>
            </a:extLst>
          </p:cNvPr>
          <p:cNvSpPr>
            <a:spLocks noGrp="1" noRot="1" noChangeAspect="1" noChangeArrowheads="1" noTextEdit="1"/>
          </p:cNvSpPr>
          <p:nvPr>
            <p:ph type="sldImg"/>
          </p:nvPr>
        </p:nvSpPr>
        <p:spPr>
          <a:ln/>
        </p:spPr>
      </p:sp>
      <p:sp>
        <p:nvSpPr>
          <p:cNvPr id="168964" name="Rectangle 3">
            <a:extLst>
              <a:ext uri="{FF2B5EF4-FFF2-40B4-BE49-F238E27FC236}">
                <a16:creationId xmlns:a16="http://schemas.microsoft.com/office/drawing/2014/main" id="{E61C0A0F-7DBF-4C64-A9FC-84BA064DCBB1}"/>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a:extLst>
              <a:ext uri="{FF2B5EF4-FFF2-40B4-BE49-F238E27FC236}">
                <a16:creationId xmlns:a16="http://schemas.microsoft.com/office/drawing/2014/main" id="{655A1A07-E747-43F4-AC63-49F19CA004A5}"/>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2BA1E19-69C4-4299-BD5D-7EB7C550AF64}"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1011" name="Rectangle 2">
            <a:extLst>
              <a:ext uri="{FF2B5EF4-FFF2-40B4-BE49-F238E27FC236}">
                <a16:creationId xmlns:a16="http://schemas.microsoft.com/office/drawing/2014/main" id="{75A3D528-8543-402F-BD60-5B79DA3CAAE6}"/>
              </a:ext>
            </a:extLst>
          </p:cNvPr>
          <p:cNvSpPr>
            <a:spLocks noGrp="1" noRot="1" noChangeAspect="1" noChangeArrowheads="1" noTextEdit="1"/>
          </p:cNvSpPr>
          <p:nvPr>
            <p:ph type="sldImg"/>
          </p:nvPr>
        </p:nvSpPr>
        <p:spPr>
          <a:ln/>
        </p:spPr>
      </p:sp>
      <p:sp>
        <p:nvSpPr>
          <p:cNvPr id="171012" name="Rectangle 3">
            <a:extLst>
              <a:ext uri="{FF2B5EF4-FFF2-40B4-BE49-F238E27FC236}">
                <a16:creationId xmlns:a16="http://schemas.microsoft.com/office/drawing/2014/main" id="{38E32987-9A80-46B4-9E17-9D0850D3C3D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A276FBEB-584D-43EF-8616-3E5C2B910A58}"/>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DD09BE2-A4F6-4A04-821C-3DC17ECDFF8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1507" name="Rectangle 2">
            <a:extLst>
              <a:ext uri="{FF2B5EF4-FFF2-40B4-BE49-F238E27FC236}">
                <a16:creationId xmlns:a16="http://schemas.microsoft.com/office/drawing/2014/main" id="{685154AF-1DC2-4B57-9C2B-87148600FD24}"/>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AF03D156-9BED-4A31-9B21-1079BF2CB02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84002" name="Rectangle 2"/>
          <p:cNvSpPr>
            <a:spLocks noGrp="1" noChangeArrowheads="1"/>
          </p:cNvSpPr>
          <p:nvPr>
            <p:ph type="ctrTitle" sz="quarter"/>
          </p:nvPr>
        </p:nvSpPr>
        <p:spPr>
          <a:xfrm>
            <a:off x="914400" y="1676400"/>
            <a:ext cx="10363200" cy="1828800"/>
          </a:xfrm>
        </p:spPr>
        <p:txBody>
          <a:bodyPr/>
          <a:lstStyle>
            <a:lvl1pPr>
              <a:defRPr/>
            </a:lvl1pPr>
          </a:lstStyle>
          <a:p>
            <a:pPr lvl="0"/>
            <a:r>
              <a:rPr lang="en-US" noProof="0"/>
              <a:t>Click to edit Master title style</a:t>
            </a:r>
          </a:p>
        </p:txBody>
      </p:sp>
      <p:sp>
        <p:nvSpPr>
          <p:cNvPr id="384003" name="Rectangle 3"/>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4" name="Rectangle 4">
            <a:extLst>
              <a:ext uri="{FF2B5EF4-FFF2-40B4-BE49-F238E27FC236}">
                <a16:creationId xmlns:a16="http://schemas.microsoft.com/office/drawing/2014/main" id="{4D405E7B-0A94-4E79-A86D-E8B6952AA74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8D28D14-953E-4C71-A43D-5214B54229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03F5039-19C1-4C2C-95A5-92E8B3317E49}"/>
              </a:ext>
            </a:extLst>
          </p:cNvPr>
          <p:cNvSpPr>
            <a:spLocks noGrp="1" noChangeArrowheads="1"/>
          </p:cNvSpPr>
          <p:nvPr>
            <p:ph type="sldNum" sz="quarter" idx="12"/>
          </p:nvPr>
        </p:nvSpPr>
        <p:spPr>
          <a:ln/>
        </p:spPr>
        <p:txBody>
          <a:bodyPr/>
          <a:lstStyle>
            <a:lvl1pPr>
              <a:defRPr/>
            </a:lvl1pPr>
          </a:lstStyle>
          <a:p>
            <a:fld id="{EB3C60F2-335E-4770-A317-89AF7FCC54A7}" type="slidenum">
              <a:rPr lang="en-US" altLang="en-US"/>
              <a:pPr/>
              <a:t>‹#›</a:t>
            </a:fld>
            <a:endParaRPr lang="en-US" altLang="en-US"/>
          </a:p>
        </p:txBody>
      </p:sp>
    </p:spTree>
    <p:extLst>
      <p:ext uri="{BB962C8B-B14F-4D97-AF65-F5344CB8AC3E}">
        <p14:creationId xmlns:p14="http://schemas.microsoft.com/office/powerpoint/2010/main" val="2115360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924DEFB-6AD6-41C8-9EE3-59C4E50764A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C405732-F442-4E37-9ECB-43FBD52EC50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B8A80FD-56C6-447B-B215-1BE1AFC15A35}"/>
              </a:ext>
            </a:extLst>
          </p:cNvPr>
          <p:cNvSpPr>
            <a:spLocks noGrp="1" noChangeArrowheads="1"/>
          </p:cNvSpPr>
          <p:nvPr>
            <p:ph type="sldNum" sz="quarter" idx="12"/>
          </p:nvPr>
        </p:nvSpPr>
        <p:spPr>
          <a:ln/>
        </p:spPr>
        <p:txBody>
          <a:bodyPr/>
          <a:lstStyle>
            <a:lvl1pPr>
              <a:defRPr/>
            </a:lvl1pPr>
          </a:lstStyle>
          <a:p>
            <a:fld id="{BFBE3B4E-BDD6-4281-BD2A-40AB0EEA70E6}" type="slidenum">
              <a:rPr lang="en-US" altLang="en-US"/>
              <a:pPr/>
              <a:t>‹#›</a:t>
            </a:fld>
            <a:endParaRPr lang="en-US" altLang="en-US"/>
          </a:p>
        </p:txBody>
      </p:sp>
    </p:spTree>
    <p:extLst>
      <p:ext uri="{BB962C8B-B14F-4D97-AF65-F5344CB8AC3E}">
        <p14:creationId xmlns:p14="http://schemas.microsoft.com/office/powerpoint/2010/main" val="1685957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81000"/>
            <a:ext cx="27432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81000"/>
            <a:ext cx="80264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51803A5-F5B6-44A4-8139-CDD696515D2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A8378BB-5181-4B66-A2CC-1ED0E42E423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BEDAFCB-B62A-4F59-860E-FD5AD3DCCFBB}"/>
              </a:ext>
            </a:extLst>
          </p:cNvPr>
          <p:cNvSpPr>
            <a:spLocks noGrp="1" noChangeArrowheads="1"/>
          </p:cNvSpPr>
          <p:nvPr>
            <p:ph type="sldNum" sz="quarter" idx="12"/>
          </p:nvPr>
        </p:nvSpPr>
        <p:spPr>
          <a:ln/>
        </p:spPr>
        <p:txBody>
          <a:bodyPr/>
          <a:lstStyle>
            <a:lvl1pPr>
              <a:defRPr/>
            </a:lvl1pPr>
          </a:lstStyle>
          <a:p>
            <a:fld id="{37A6B33D-29A2-493C-A121-8514E10CF0F3}" type="slidenum">
              <a:rPr lang="en-US" altLang="en-US"/>
              <a:pPr/>
              <a:t>‹#›</a:t>
            </a:fld>
            <a:endParaRPr lang="en-US" altLang="en-US"/>
          </a:p>
        </p:txBody>
      </p:sp>
    </p:spTree>
    <p:extLst>
      <p:ext uri="{BB962C8B-B14F-4D97-AF65-F5344CB8AC3E}">
        <p14:creationId xmlns:p14="http://schemas.microsoft.com/office/powerpoint/2010/main" val="3092298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613EA7D-D1ED-4935-BFF4-60E9F6607AC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C6F6C07-20F6-40CA-98E7-7DDCDF2723D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2C6ACF9-7380-44AF-851D-747016B43ED4}"/>
              </a:ext>
            </a:extLst>
          </p:cNvPr>
          <p:cNvSpPr>
            <a:spLocks noGrp="1" noChangeArrowheads="1"/>
          </p:cNvSpPr>
          <p:nvPr>
            <p:ph type="sldNum" sz="quarter" idx="12"/>
          </p:nvPr>
        </p:nvSpPr>
        <p:spPr>
          <a:ln/>
        </p:spPr>
        <p:txBody>
          <a:bodyPr/>
          <a:lstStyle>
            <a:lvl1pPr>
              <a:defRPr/>
            </a:lvl1pPr>
          </a:lstStyle>
          <a:p>
            <a:fld id="{3B5C97DF-FE9C-4BB4-AC7A-4F299581C606}" type="slidenum">
              <a:rPr lang="en-US" altLang="en-US"/>
              <a:pPr/>
              <a:t>‹#›</a:t>
            </a:fld>
            <a:endParaRPr lang="en-US" altLang="en-US"/>
          </a:p>
        </p:txBody>
      </p:sp>
    </p:spTree>
    <p:extLst>
      <p:ext uri="{BB962C8B-B14F-4D97-AF65-F5344CB8AC3E}">
        <p14:creationId xmlns:p14="http://schemas.microsoft.com/office/powerpoint/2010/main" val="55356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B6C9676-F9F5-412B-8393-FD75F41D01A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CEE8D57-D4E4-4559-A616-3F09C67AA2F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F5091D0-0CB2-4892-BA0D-B64C334D2A2A}"/>
              </a:ext>
            </a:extLst>
          </p:cNvPr>
          <p:cNvSpPr>
            <a:spLocks noGrp="1" noChangeArrowheads="1"/>
          </p:cNvSpPr>
          <p:nvPr>
            <p:ph type="sldNum" sz="quarter" idx="12"/>
          </p:nvPr>
        </p:nvSpPr>
        <p:spPr>
          <a:ln/>
        </p:spPr>
        <p:txBody>
          <a:bodyPr/>
          <a:lstStyle>
            <a:lvl1pPr>
              <a:defRPr/>
            </a:lvl1pPr>
          </a:lstStyle>
          <a:p>
            <a:fld id="{C511C8EC-B784-4D9E-B48A-A10E4F438D32}" type="slidenum">
              <a:rPr lang="en-US" altLang="en-US"/>
              <a:pPr/>
              <a:t>‹#›</a:t>
            </a:fld>
            <a:endParaRPr lang="en-US" altLang="en-US"/>
          </a:p>
        </p:txBody>
      </p:sp>
    </p:spTree>
    <p:extLst>
      <p:ext uri="{BB962C8B-B14F-4D97-AF65-F5344CB8AC3E}">
        <p14:creationId xmlns:p14="http://schemas.microsoft.com/office/powerpoint/2010/main" val="13380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812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ADC3297-1F0D-46C0-B444-82159372D21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9432481-0056-42D9-B854-D1E007AE4C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8F71E87-6878-44CE-8271-F3F92E8A96EF}"/>
              </a:ext>
            </a:extLst>
          </p:cNvPr>
          <p:cNvSpPr>
            <a:spLocks noGrp="1" noChangeArrowheads="1"/>
          </p:cNvSpPr>
          <p:nvPr>
            <p:ph type="sldNum" sz="quarter" idx="12"/>
          </p:nvPr>
        </p:nvSpPr>
        <p:spPr>
          <a:ln/>
        </p:spPr>
        <p:txBody>
          <a:bodyPr/>
          <a:lstStyle>
            <a:lvl1pPr>
              <a:defRPr/>
            </a:lvl1pPr>
          </a:lstStyle>
          <a:p>
            <a:fld id="{84FE3F13-DEC3-4328-B98D-AC86A276C50E}" type="slidenum">
              <a:rPr lang="en-US" altLang="en-US"/>
              <a:pPr/>
              <a:t>‹#›</a:t>
            </a:fld>
            <a:endParaRPr lang="en-US" altLang="en-US"/>
          </a:p>
        </p:txBody>
      </p:sp>
    </p:spTree>
    <p:extLst>
      <p:ext uri="{BB962C8B-B14F-4D97-AF65-F5344CB8AC3E}">
        <p14:creationId xmlns:p14="http://schemas.microsoft.com/office/powerpoint/2010/main" val="1073683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8C151C58-8A31-4585-9C11-44F0E90DD33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3CF8E07-4527-4DC4-A013-972CE240F5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BD7570B-B94E-433E-9D8B-68E6F2436D98}"/>
              </a:ext>
            </a:extLst>
          </p:cNvPr>
          <p:cNvSpPr>
            <a:spLocks noGrp="1" noChangeArrowheads="1"/>
          </p:cNvSpPr>
          <p:nvPr>
            <p:ph type="sldNum" sz="quarter" idx="12"/>
          </p:nvPr>
        </p:nvSpPr>
        <p:spPr>
          <a:ln/>
        </p:spPr>
        <p:txBody>
          <a:bodyPr/>
          <a:lstStyle>
            <a:lvl1pPr>
              <a:defRPr/>
            </a:lvl1pPr>
          </a:lstStyle>
          <a:p>
            <a:fld id="{A1B56B40-62DB-4546-8587-C7DC982F60D9}" type="slidenum">
              <a:rPr lang="en-US" altLang="en-US"/>
              <a:pPr/>
              <a:t>‹#›</a:t>
            </a:fld>
            <a:endParaRPr lang="en-US" altLang="en-US"/>
          </a:p>
        </p:txBody>
      </p:sp>
    </p:spTree>
    <p:extLst>
      <p:ext uri="{BB962C8B-B14F-4D97-AF65-F5344CB8AC3E}">
        <p14:creationId xmlns:p14="http://schemas.microsoft.com/office/powerpoint/2010/main" val="2009970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885C756-63EB-4A9D-A028-5D46DDACBA6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99C86CD-69F0-4EA3-BF56-E735F42B028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78815046-1B7C-4DFA-9E01-6106CD0AE9EC}"/>
              </a:ext>
            </a:extLst>
          </p:cNvPr>
          <p:cNvSpPr>
            <a:spLocks noGrp="1" noChangeArrowheads="1"/>
          </p:cNvSpPr>
          <p:nvPr>
            <p:ph type="sldNum" sz="quarter" idx="12"/>
          </p:nvPr>
        </p:nvSpPr>
        <p:spPr>
          <a:ln/>
        </p:spPr>
        <p:txBody>
          <a:bodyPr/>
          <a:lstStyle>
            <a:lvl1pPr>
              <a:defRPr/>
            </a:lvl1pPr>
          </a:lstStyle>
          <a:p>
            <a:fld id="{22AA3192-C2C5-400E-84B0-E8A338C27069}" type="slidenum">
              <a:rPr lang="en-US" altLang="en-US"/>
              <a:pPr/>
              <a:t>‹#›</a:t>
            </a:fld>
            <a:endParaRPr lang="en-US" altLang="en-US"/>
          </a:p>
        </p:txBody>
      </p:sp>
    </p:spTree>
    <p:extLst>
      <p:ext uri="{BB962C8B-B14F-4D97-AF65-F5344CB8AC3E}">
        <p14:creationId xmlns:p14="http://schemas.microsoft.com/office/powerpoint/2010/main" val="4230422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A1E4183-2A99-47D5-91DA-D1CB326DC28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B9209E18-7ADD-46E6-8087-12EB435382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93AB01D-2735-4B01-98D8-4817203AFC32}"/>
              </a:ext>
            </a:extLst>
          </p:cNvPr>
          <p:cNvSpPr>
            <a:spLocks noGrp="1" noChangeArrowheads="1"/>
          </p:cNvSpPr>
          <p:nvPr>
            <p:ph type="sldNum" sz="quarter" idx="12"/>
          </p:nvPr>
        </p:nvSpPr>
        <p:spPr>
          <a:ln/>
        </p:spPr>
        <p:txBody>
          <a:bodyPr/>
          <a:lstStyle>
            <a:lvl1pPr>
              <a:defRPr/>
            </a:lvl1pPr>
          </a:lstStyle>
          <a:p>
            <a:fld id="{488855BD-D54F-4D0A-83CA-F4C0FF54651A}" type="slidenum">
              <a:rPr lang="en-US" altLang="en-US"/>
              <a:pPr/>
              <a:t>‹#›</a:t>
            </a:fld>
            <a:endParaRPr lang="en-US" altLang="en-US"/>
          </a:p>
        </p:txBody>
      </p:sp>
    </p:spTree>
    <p:extLst>
      <p:ext uri="{BB962C8B-B14F-4D97-AF65-F5344CB8AC3E}">
        <p14:creationId xmlns:p14="http://schemas.microsoft.com/office/powerpoint/2010/main" val="2416309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07A1B62-7EB0-4D7F-8BC3-6242E69C0A6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CA2E356-67EE-4AEF-AE4D-620EF2E0D39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8A803BB-06C5-41C3-B878-1A6F71D5AC30}"/>
              </a:ext>
            </a:extLst>
          </p:cNvPr>
          <p:cNvSpPr>
            <a:spLocks noGrp="1" noChangeArrowheads="1"/>
          </p:cNvSpPr>
          <p:nvPr>
            <p:ph type="sldNum" sz="quarter" idx="12"/>
          </p:nvPr>
        </p:nvSpPr>
        <p:spPr>
          <a:ln/>
        </p:spPr>
        <p:txBody>
          <a:bodyPr/>
          <a:lstStyle>
            <a:lvl1pPr>
              <a:defRPr/>
            </a:lvl1pPr>
          </a:lstStyle>
          <a:p>
            <a:fld id="{DC36F936-D3CC-4846-9536-E8F56B0E70AE}" type="slidenum">
              <a:rPr lang="en-US" altLang="en-US"/>
              <a:pPr/>
              <a:t>‹#›</a:t>
            </a:fld>
            <a:endParaRPr lang="en-US" altLang="en-US"/>
          </a:p>
        </p:txBody>
      </p:sp>
    </p:spTree>
    <p:extLst>
      <p:ext uri="{BB962C8B-B14F-4D97-AF65-F5344CB8AC3E}">
        <p14:creationId xmlns:p14="http://schemas.microsoft.com/office/powerpoint/2010/main" val="84697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67D2DB3-DB7F-4FEE-AEC4-C0C42984F45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B5BD52B-1815-4085-B2F2-22E2FF3BEE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D554AFA-21C5-49EB-ADA7-D03096ED2BD6}"/>
              </a:ext>
            </a:extLst>
          </p:cNvPr>
          <p:cNvSpPr>
            <a:spLocks noGrp="1" noChangeArrowheads="1"/>
          </p:cNvSpPr>
          <p:nvPr>
            <p:ph type="sldNum" sz="quarter" idx="12"/>
          </p:nvPr>
        </p:nvSpPr>
        <p:spPr>
          <a:ln/>
        </p:spPr>
        <p:txBody>
          <a:bodyPr/>
          <a:lstStyle>
            <a:lvl1pPr>
              <a:defRPr/>
            </a:lvl1pPr>
          </a:lstStyle>
          <a:p>
            <a:fld id="{F7891532-891C-4735-9434-11941E24C401}" type="slidenum">
              <a:rPr lang="en-US" altLang="en-US"/>
              <a:pPr/>
              <a:t>‹#›</a:t>
            </a:fld>
            <a:endParaRPr lang="en-US" altLang="en-US"/>
          </a:p>
        </p:txBody>
      </p:sp>
    </p:spTree>
    <p:extLst>
      <p:ext uri="{BB962C8B-B14F-4D97-AF65-F5344CB8AC3E}">
        <p14:creationId xmlns:p14="http://schemas.microsoft.com/office/powerpoint/2010/main" val="2128690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382978" name="Rectangle 2">
            <a:extLst>
              <a:ext uri="{FF2B5EF4-FFF2-40B4-BE49-F238E27FC236}">
                <a16:creationId xmlns:a16="http://schemas.microsoft.com/office/drawing/2014/main" id="{2D357C61-51DA-4B61-BDB6-5F41F8BE4CF6}"/>
              </a:ext>
            </a:extLst>
          </p:cNvPr>
          <p:cNvSpPr>
            <a:spLocks noGrp="1" noChangeArrowheads="1"/>
          </p:cNvSpPr>
          <p:nvPr>
            <p:ph type="title"/>
          </p:nvPr>
        </p:nvSpPr>
        <p:spPr bwMode="auto">
          <a:xfrm>
            <a:off x="609600" y="381000"/>
            <a:ext cx="10972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82979" name="Rectangle 3">
            <a:extLst>
              <a:ext uri="{FF2B5EF4-FFF2-40B4-BE49-F238E27FC236}">
                <a16:creationId xmlns:a16="http://schemas.microsoft.com/office/drawing/2014/main" id="{57E98F3B-AB84-4B32-A7E4-4AAF5A2B67A8}"/>
              </a:ext>
            </a:extLst>
          </p:cNvPr>
          <p:cNvSpPr>
            <a:spLocks noGrp="1" noChangeArrowheads="1"/>
          </p:cNvSpPr>
          <p:nvPr>
            <p:ph type="body" idx="1"/>
          </p:nvPr>
        </p:nvSpPr>
        <p:spPr bwMode="auto">
          <a:xfrm>
            <a:off x="609600" y="1981200"/>
            <a:ext cx="1097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2980" name="Rectangle 4">
            <a:extLst>
              <a:ext uri="{FF2B5EF4-FFF2-40B4-BE49-F238E27FC236}">
                <a16:creationId xmlns:a16="http://schemas.microsoft.com/office/drawing/2014/main" id="{C871C687-DAF5-409B-B026-65A3EA1E5A32}"/>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382981" name="Rectangle 5">
            <a:extLst>
              <a:ext uri="{FF2B5EF4-FFF2-40B4-BE49-F238E27FC236}">
                <a16:creationId xmlns:a16="http://schemas.microsoft.com/office/drawing/2014/main" id="{A732826F-1C66-4DBF-A1C3-F988DF5E6DF1}"/>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382982" name="Rectangle 6">
            <a:extLst>
              <a:ext uri="{FF2B5EF4-FFF2-40B4-BE49-F238E27FC236}">
                <a16:creationId xmlns:a16="http://schemas.microsoft.com/office/drawing/2014/main" id="{B4C36E28-14A3-4F8E-B9F1-D4153B7DB778}"/>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2BB84DAB-85A1-4E40-9D7C-76BCB10F9908}" type="slidenum">
              <a:rPr lang="en-US" altLang="en-US"/>
              <a:pPr/>
              <a:t>‹#›</a:t>
            </a:fld>
            <a:endParaRPr lang="en-US" altLang="en-US"/>
          </a:p>
        </p:txBody>
      </p:sp>
    </p:spTree>
    <p:extLst>
      <p:ext uri="{BB962C8B-B14F-4D97-AF65-F5344CB8AC3E}">
        <p14:creationId xmlns:p14="http://schemas.microsoft.com/office/powerpoint/2010/main" val="145232382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R-13-023.pdf"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ethics.state.ms.us/ethics/ethics.nsf/PageSection/A_records_R-13-023/$FILE/R-13-023.pdf?OpenElement"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227A1A45-F6EE-422F-BFA1-00069FC1ACE7}"/>
              </a:ext>
            </a:extLst>
          </p:cNvPr>
          <p:cNvSpPr>
            <a:spLocks noGrp="1" noChangeArrowheads="1"/>
          </p:cNvSpPr>
          <p:nvPr>
            <p:ph type="subTitle" idx="1"/>
          </p:nvPr>
        </p:nvSpPr>
        <p:spPr>
          <a:xfrm>
            <a:off x="1828800" y="5257800"/>
            <a:ext cx="8534400" cy="1219200"/>
          </a:xfrm>
        </p:spPr>
        <p:txBody>
          <a:bodyPr/>
          <a:lstStyle/>
          <a:p>
            <a:pPr eaLnBrk="1" hangingPunct="1">
              <a:lnSpc>
                <a:spcPct val="90000"/>
              </a:lnSpc>
              <a:defRPr/>
            </a:pPr>
            <a:r>
              <a:rPr lang="en-US" sz="4000" dirty="0"/>
              <a:t>Ethics in Government, Public Records &amp; Open Meetings</a:t>
            </a:r>
          </a:p>
        </p:txBody>
      </p:sp>
      <p:sp>
        <p:nvSpPr>
          <p:cNvPr id="2056" name="Rectangle 8">
            <a:extLst>
              <a:ext uri="{FF2B5EF4-FFF2-40B4-BE49-F238E27FC236}">
                <a16:creationId xmlns:a16="http://schemas.microsoft.com/office/drawing/2014/main" id="{AFDB3883-3A68-465F-BE32-CBDC27470510}"/>
              </a:ext>
            </a:extLst>
          </p:cNvPr>
          <p:cNvSpPr>
            <a:spLocks noChangeArrowheads="1"/>
          </p:cNvSpPr>
          <p:nvPr/>
        </p:nvSpPr>
        <p:spPr bwMode="auto">
          <a:xfrm>
            <a:off x="1905000" y="0"/>
            <a:ext cx="8382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1"/>
          <a:lstStyle/>
          <a:p>
            <a:pPr algn="ctr" fontAlgn="base">
              <a:spcBef>
                <a:spcPct val="0"/>
              </a:spcBef>
              <a:spcAft>
                <a:spcPct val="0"/>
              </a:spcAft>
              <a:defRPr/>
            </a:pPr>
            <a:r>
              <a:rPr lang="en-US" sz="4000" dirty="0">
                <a:solidFill>
                  <a:srgbClr val="E5FFFF"/>
                </a:solidFill>
                <a:effectLst>
                  <a:outerShdw blurRad="38100" dist="38100" dir="2700000" algn="tl">
                    <a:srgbClr val="000000"/>
                  </a:outerShdw>
                </a:effectLst>
                <a:latin typeface="Tahoma" panose="020B0604030504040204" pitchFamily="34" charset="0"/>
              </a:rPr>
              <a:t>MISSISSIPPI ETHICS COMMISSION</a:t>
            </a:r>
          </a:p>
        </p:txBody>
      </p:sp>
      <p:sp>
        <p:nvSpPr>
          <p:cNvPr id="2057" name="Rectangle 9">
            <a:extLst>
              <a:ext uri="{FF2B5EF4-FFF2-40B4-BE49-F238E27FC236}">
                <a16:creationId xmlns:a16="http://schemas.microsoft.com/office/drawing/2014/main" id="{327E8266-BAE9-48DD-9BCC-9CFF25013FCA}"/>
              </a:ext>
            </a:extLst>
          </p:cNvPr>
          <p:cNvSpPr>
            <a:spLocks noChangeArrowheads="1"/>
          </p:cNvSpPr>
          <p:nvPr/>
        </p:nvSpPr>
        <p:spPr bwMode="auto">
          <a:xfrm>
            <a:off x="2895600" y="2095500"/>
            <a:ext cx="64008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20000"/>
              </a:spcBef>
              <a:spcAft>
                <a:spcPct val="0"/>
              </a:spcAft>
              <a:buClr>
                <a:srgbClr val="00CCFF"/>
              </a:buClr>
              <a:buSzPct val="65000"/>
              <a:defRPr/>
            </a:pPr>
            <a:r>
              <a:rPr lang="en-US" sz="3200" dirty="0">
                <a:solidFill>
                  <a:srgbClr val="00CCFF"/>
                </a:solidFill>
                <a:effectLst>
                  <a:outerShdw blurRad="38100" dist="38100" dir="2700000" algn="tl">
                    <a:srgbClr val="000000"/>
                  </a:outerShdw>
                </a:effectLst>
                <a:latin typeface="Tahoma" panose="020B0604030504040204" pitchFamily="34" charset="0"/>
              </a:rPr>
              <a:t>Miss. Assn. of Chiefs of Police</a:t>
            </a:r>
          </a:p>
          <a:p>
            <a:pPr algn="ctr" fontAlgn="base">
              <a:spcBef>
                <a:spcPct val="20000"/>
              </a:spcBef>
              <a:spcAft>
                <a:spcPct val="0"/>
              </a:spcAft>
              <a:buClr>
                <a:srgbClr val="00CCFF"/>
              </a:buClr>
              <a:buSzPct val="65000"/>
              <a:defRPr/>
            </a:pPr>
            <a:r>
              <a:rPr lang="en-US" sz="3200" dirty="0">
                <a:solidFill>
                  <a:srgbClr val="00CCFF"/>
                </a:solidFill>
                <a:effectLst>
                  <a:outerShdw blurRad="38100" dist="38100" dir="2700000" algn="tl">
                    <a:srgbClr val="000000"/>
                  </a:outerShdw>
                </a:effectLst>
                <a:latin typeface="Tahoma" panose="020B0604030504040204" pitchFamily="34" charset="0"/>
              </a:rPr>
              <a:t>New Chiefs Training</a:t>
            </a:r>
          </a:p>
          <a:p>
            <a:pPr algn="ctr" fontAlgn="base">
              <a:spcBef>
                <a:spcPct val="20000"/>
              </a:spcBef>
              <a:spcAft>
                <a:spcPct val="0"/>
              </a:spcAft>
              <a:buClr>
                <a:srgbClr val="00CCFF"/>
              </a:buClr>
              <a:buSzPct val="65000"/>
              <a:defRPr/>
            </a:pPr>
            <a:r>
              <a:rPr lang="en-US" sz="3200" dirty="0">
                <a:solidFill>
                  <a:srgbClr val="00CCFF"/>
                </a:solidFill>
                <a:effectLst>
                  <a:outerShdw blurRad="38100" dist="38100" dir="2700000" algn="tl">
                    <a:srgbClr val="000000"/>
                  </a:outerShdw>
                </a:effectLst>
                <a:latin typeface="Tahoma" panose="020B0604030504040204" pitchFamily="34" charset="0"/>
              </a:rPr>
              <a:t>Embassy Suites, Ridgeland</a:t>
            </a:r>
          </a:p>
          <a:p>
            <a:pPr algn="ctr" fontAlgn="base">
              <a:spcBef>
                <a:spcPct val="20000"/>
              </a:spcBef>
              <a:spcAft>
                <a:spcPct val="0"/>
              </a:spcAft>
              <a:buClr>
                <a:srgbClr val="00CCFF"/>
              </a:buClr>
              <a:buSzPct val="65000"/>
              <a:defRPr/>
            </a:pPr>
            <a:r>
              <a:rPr lang="en-US" sz="3200">
                <a:solidFill>
                  <a:srgbClr val="00CCFF"/>
                </a:solidFill>
                <a:effectLst>
                  <a:outerShdw blurRad="38100" dist="38100" dir="2700000" algn="tl">
                    <a:srgbClr val="000000"/>
                  </a:outerShdw>
                </a:effectLst>
                <a:latin typeface="Tahoma" panose="020B0604030504040204" pitchFamily="34" charset="0"/>
              </a:rPr>
              <a:t>January 11, 2023</a:t>
            </a:r>
            <a:endParaRPr lang="en-US" sz="3200" dirty="0">
              <a:solidFill>
                <a:srgbClr val="00CCFF"/>
              </a:solidFill>
              <a:effectLst>
                <a:outerShdw blurRad="38100" dist="38100" dir="2700000" algn="tl">
                  <a:srgbClr val="000000"/>
                </a:outerShdw>
              </a:effectLst>
              <a:latin typeface="Tahoma" panose="020B060403050404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a:extLst>
              <a:ext uri="{FF2B5EF4-FFF2-40B4-BE49-F238E27FC236}">
                <a16:creationId xmlns:a16="http://schemas.microsoft.com/office/drawing/2014/main" id="{BCE189FA-BC3E-4B96-8141-8C7EA3453FDA}"/>
              </a:ext>
            </a:extLst>
          </p:cNvPr>
          <p:cNvSpPr>
            <a:spLocks noGrp="1" noChangeArrowheads="1"/>
          </p:cNvSpPr>
          <p:nvPr>
            <p:ph type="title"/>
          </p:nvPr>
        </p:nvSpPr>
        <p:spPr/>
        <p:txBody>
          <a:bodyPr/>
          <a:lstStyle/>
          <a:p>
            <a:pPr eaLnBrk="1" hangingPunct="1">
              <a:defRPr/>
            </a:pPr>
            <a:r>
              <a:rPr lang="en-US" dirty="0"/>
              <a:t>Advisory Opinion</a:t>
            </a:r>
          </a:p>
        </p:txBody>
      </p:sp>
      <p:sp>
        <p:nvSpPr>
          <p:cNvPr id="351235" name="Rectangle 3">
            <a:extLst>
              <a:ext uri="{FF2B5EF4-FFF2-40B4-BE49-F238E27FC236}">
                <a16:creationId xmlns:a16="http://schemas.microsoft.com/office/drawing/2014/main" id="{A319D438-3773-4005-A27A-711E72CA4479}"/>
              </a:ext>
            </a:extLst>
          </p:cNvPr>
          <p:cNvSpPr>
            <a:spLocks noGrp="1" noChangeArrowheads="1"/>
          </p:cNvSpPr>
          <p:nvPr>
            <p:ph type="body" idx="1"/>
          </p:nvPr>
        </p:nvSpPr>
        <p:spPr>
          <a:xfrm>
            <a:off x="1981200" y="1524000"/>
            <a:ext cx="8229600" cy="4572000"/>
          </a:xfrm>
        </p:spPr>
        <p:txBody>
          <a:bodyPr/>
          <a:lstStyle/>
          <a:p>
            <a:pPr marL="0" indent="0" eaLnBrk="1" hangingPunct="1">
              <a:lnSpc>
                <a:spcPct val="90000"/>
              </a:lnSpc>
              <a:buNone/>
              <a:defRPr/>
            </a:pPr>
            <a:r>
              <a:rPr lang="en-US" altLang="en-US" dirty="0"/>
              <a:t>13-094-E	Alderman’s financially independent child or cousin may be employed by the town in the police department, but alderman must recuse from any monetary benefit to the child and should recuse from decisions concerning cousin to comply with the public policy section.</a:t>
            </a:r>
          </a:p>
          <a:p>
            <a:pPr marL="0" indent="0" eaLnBrk="1" hangingPunct="1">
              <a:lnSpc>
                <a:spcPct val="90000"/>
              </a:lnSpc>
              <a:buNone/>
              <a:defRPr/>
            </a:pP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a:extLst>
              <a:ext uri="{FF2B5EF4-FFF2-40B4-BE49-F238E27FC236}">
                <a16:creationId xmlns:a16="http://schemas.microsoft.com/office/drawing/2014/main" id="{ED2F0646-59F0-4391-A8AB-6F9D20DDAC2B}"/>
              </a:ext>
            </a:extLst>
          </p:cNvPr>
          <p:cNvSpPr>
            <a:spLocks noGrp="1" noChangeArrowheads="1"/>
          </p:cNvSpPr>
          <p:nvPr>
            <p:ph type="title"/>
          </p:nvPr>
        </p:nvSpPr>
        <p:spPr/>
        <p:txBody>
          <a:bodyPr/>
          <a:lstStyle/>
          <a:p>
            <a:pPr eaLnBrk="1" hangingPunct="1">
              <a:defRPr/>
            </a:pPr>
            <a:r>
              <a:rPr lang="en-US" dirty="0"/>
              <a:t>Advisory Opinion</a:t>
            </a:r>
          </a:p>
        </p:txBody>
      </p:sp>
      <p:sp>
        <p:nvSpPr>
          <p:cNvPr id="351235" name="Rectangle 3">
            <a:extLst>
              <a:ext uri="{FF2B5EF4-FFF2-40B4-BE49-F238E27FC236}">
                <a16:creationId xmlns:a16="http://schemas.microsoft.com/office/drawing/2014/main" id="{882B9409-F070-4EA4-BB38-64CAA1700F96}"/>
              </a:ext>
            </a:extLst>
          </p:cNvPr>
          <p:cNvSpPr>
            <a:spLocks noGrp="1" noChangeArrowheads="1"/>
          </p:cNvSpPr>
          <p:nvPr>
            <p:ph type="body" idx="1"/>
          </p:nvPr>
        </p:nvSpPr>
        <p:spPr>
          <a:xfrm>
            <a:off x="1981200" y="1524000"/>
            <a:ext cx="8229600" cy="4572000"/>
          </a:xfrm>
        </p:spPr>
        <p:txBody>
          <a:bodyPr/>
          <a:lstStyle/>
          <a:p>
            <a:pPr marL="0" indent="0" eaLnBrk="1" hangingPunct="1">
              <a:lnSpc>
                <a:spcPct val="90000"/>
              </a:lnSpc>
              <a:buNone/>
              <a:defRPr/>
            </a:pPr>
            <a:r>
              <a:rPr lang="en-US" altLang="en-US" dirty="0"/>
              <a:t>14-042-E	The owner of a wrecker service may also serve as alderman and the police department may contact the wrecker service to assist motorists when the cost of the service is not paid for by the city, without violating Section 109 or Section 25-4-105(2) &amp; (3)(a). However, the alderman may not use his position to obtain, or attempt to obtain, any benefit for his business, in compliance with Section 25-4-105(1).</a:t>
            </a:r>
          </a:p>
          <a:p>
            <a:pPr marL="0" indent="0" eaLnBrk="1" hangingPunct="1">
              <a:lnSpc>
                <a:spcPct val="90000"/>
              </a:lnSpc>
              <a:buNone/>
              <a:defRPr/>
            </a:pPr>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6" name="Rectangle 6">
            <a:extLst>
              <a:ext uri="{FF2B5EF4-FFF2-40B4-BE49-F238E27FC236}">
                <a16:creationId xmlns:a16="http://schemas.microsoft.com/office/drawing/2014/main" id="{7AF860BC-5B0D-492F-A034-85454C88B337}"/>
              </a:ext>
            </a:extLst>
          </p:cNvPr>
          <p:cNvSpPr>
            <a:spLocks noGrp="1" noChangeArrowheads="1"/>
          </p:cNvSpPr>
          <p:nvPr>
            <p:ph type="title"/>
          </p:nvPr>
        </p:nvSpPr>
        <p:spPr/>
        <p:txBody>
          <a:bodyPr/>
          <a:lstStyle/>
          <a:p>
            <a:pPr eaLnBrk="1" hangingPunct="1">
              <a:defRPr/>
            </a:pPr>
            <a:r>
              <a:rPr lang="en-US" dirty="0"/>
              <a:t>Section 25-4-105(1)</a:t>
            </a:r>
          </a:p>
        </p:txBody>
      </p:sp>
      <p:sp>
        <p:nvSpPr>
          <p:cNvPr id="133127" name="Rectangle 7">
            <a:extLst>
              <a:ext uri="{FF2B5EF4-FFF2-40B4-BE49-F238E27FC236}">
                <a16:creationId xmlns:a16="http://schemas.microsoft.com/office/drawing/2014/main" id="{BDE2DB49-A14D-48C9-B9ED-7F335829749B}"/>
              </a:ext>
            </a:extLst>
          </p:cNvPr>
          <p:cNvSpPr>
            <a:spLocks noGrp="1" noChangeArrowheads="1"/>
          </p:cNvSpPr>
          <p:nvPr>
            <p:ph type="body" idx="1"/>
          </p:nvPr>
        </p:nvSpPr>
        <p:spPr/>
        <p:txBody>
          <a:bodyPr/>
          <a:lstStyle/>
          <a:p>
            <a:pPr marL="0" indent="0" eaLnBrk="1" hangingPunct="1">
              <a:buNone/>
              <a:defRPr/>
            </a:pPr>
            <a:r>
              <a:rPr lang="en-US" dirty="0"/>
              <a:t>(1) No </a:t>
            </a:r>
            <a:r>
              <a:rPr lang="en-US" b="1" dirty="0"/>
              <a:t>public servant</a:t>
            </a:r>
            <a:r>
              <a:rPr lang="en-US" dirty="0"/>
              <a:t> shall </a:t>
            </a:r>
            <a:r>
              <a:rPr lang="en-US" b="1" dirty="0"/>
              <a:t>use his official position</a:t>
            </a:r>
            <a:r>
              <a:rPr lang="en-US" dirty="0"/>
              <a:t> to obtain, or attempt to obtain, </a:t>
            </a:r>
            <a:r>
              <a:rPr lang="en-US" b="1" dirty="0"/>
              <a:t>pecuniary benefit</a:t>
            </a:r>
            <a:r>
              <a:rPr lang="en-US" dirty="0"/>
              <a:t> for himself other than that compensation provided for by law, or to obtain, or attempt to obtain, pecuniary benefit for any </a:t>
            </a:r>
            <a:r>
              <a:rPr lang="en-US" b="1" dirty="0"/>
              <a:t>relative</a:t>
            </a:r>
            <a:r>
              <a:rPr lang="en-US" dirty="0"/>
              <a:t> or any </a:t>
            </a:r>
            <a:r>
              <a:rPr lang="en-US" b="1" dirty="0"/>
              <a:t>business with which he is associated</a:t>
            </a:r>
            <a:r>
              <a:rPr lang="en-US"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33126"/>
                                        </p:tgtEl>
                                        <p:attrNameLst>
                                          <p:attrName>style.visibility</p:attrName>
                                        </p:attrNameLst>
                                      </p:cBhvr>
                                      <p:to>
                                        <p:strVal val="visible"/>
                                      </p:to>
                                    </p:set>
                                    <p:anim calcmode="lin" valueType="num">
                                      <p:cBhvr>
                                        <p:cTn id="7" dur="500" fill="hold"/>
                                        <p:tgtEl>
                                          <p:spTgt spid="133126"/>
                                        </p:tgtEl>
                                        <p:attrNameLst>
                                          <p:attrName>ppt_w</p:attrName>
                                        </p:attrNameLst>
                                      </p:cBhvr>
                                      <p:tavLst>
                                        <p:tav tm="0">
                                          <p:val>
                                            <p:fltVal val="0"/>
                                          </p:val>
                                        </p:tav>
                                        <p:tav tm="100000">
                                          <p:val>
                                            <p:strVal val="#ppt_w"/>
                                          </p:val>
                                        </p:tav>
                                      </p:tavLst>
                                    </p:anim>
                                    <p:anim calcmode="lin" valueType="num">
                                      <p:cBhvr>
                                        <p:cTn id="8" dur="500" fill="hold"/>
                                        <p:tgtEl>
                                          <p:spTgt spid="13312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33127">
                                            <p:txEl>
                                              <p:pRg st="0" end="0"/>
                                            </p:txEl>
                                          </p:spTgt>
                                        </p:tgtEl>
                                        <p:attrNameLst>
                                          <p:attrName>style.visibility</p:attrName>
                                        </p:attrNameLst>
                                      </p:cBhvr>
                                      <p:to>
                                        <p:strVal val="visible"/>
                                      </p:to>
                                    </p:set>
                                    <p:anim calcmode="lin" valueType="num">
                                      <p:cBhvr>
                                        <p:cTn id="13" dur="500" fill="hold"/>
                                        <p:tgtEl>
                                          <p:spTgt spid="13312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3312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6" grpId="0"/>
      <p:bldP spid="133127"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EAA145A9-48B4-484D-9EB0-A4A988E4EB41}"/>
              </a:ext>
            </a:extLst>
          </p:cNvPr>
          <p:cNvSpPr>
            <a:spLocks noGrp="1" noChangeArrowheads="1"/>
          </p:cNvSpPr>
          <p:nvPr>
            <p:ph type="title"/>
          </p:nvPr>
        </p:nvSpPr>
        <p:spPr/>
        <p:txBody>
          <a:bodyPr/>
          <a:lstStyle/>
          <a:p>
            <a:pPr eaLnBrk="1" hangingPunct="1">
              <a:defRPr/>
            </a:pPr>
            <a:r>
              <a:rPr lang="en-US" dirty="0"/>
              <a:t>Section 25-4-105(1)</a:t>
            </a:r>
          </a:p>
        </p:txBody>
      </p:sp>
      <p:sp>
        <p:nvSpPr>
          <p:cNvPr id="137219" name="Rectangle 3">
            <a:extLst>
              <a:ext uri="{FF2B5EF4-FFF2-40B4-BE49-F238E27FC236}">
                <a16:creationId xmlns:a16="http://schemas.microsoft.com/office/drawing/2014/main" id="{A4383A81-A0BB-499A-9819-D3BEAAB9D0E6}"/>
              </a:ext>
            </a:extLst>
          </p:cNvPr>
          <p:cNvSpPr>
            <a:spLocks noGrp="1" noChangeArrowheads="1"/>
          </p:cNvSpPr>
          <p:nvPr>
            <p:ph type="body" idx="1"/>
          </p:nvPr>
        </p:nvSpPr>
        <p:spPr>
          <a:xfrm>
            <a:off x="1981200" y="1447800"/>
            <a:ext cx="8229600" cy="5029200"/>
          </a:xfrm>
        </p:spPr>
        <p:txBody>
          <a:bodyPr/>
          <a:lstStyle/>
          <a:p>
            <a:pPr eaLnBrk="1" hangingPunct="1">
              <a:lnSpc>
                <a:spcPct val="80000"/>
              </a:lnSpc>
              <a:defRPr/>
            </a:pPr>
            <a:r>
              <a:rPr lang="en-US" sz="2800" dirty="0">
                <a:solidFill>
                  <a:srgbClr val="99FF66"/>
                </a:solidFill>
              </a:rPr>
              <a:t>The statute does </a:t>
            </a:r>
            <a:r>
              <a:rPr lang="en-US" sz="2800" u="sng" dirty="0">
                <a:solidFill>
                  <a:srgbClr val="99FF66"/>
                </a:solidFill>
              </a:rPr>
              <a:t>not</a:t>
            </a:r>
            <a:r>
              <a:rPr lang="en-US" sz="2800" dirty="0">
                <a:solidFill>
                  <a:srgbClr val="99FF66"/>
                </a:solidFill>
              </a:rPr>
              <a:t> require a public servant </a:t>
            </a:r>
            <a:r>
              <a:rPr lang="en-US" sz="2800" u="sng" dirty="0">
                <a:solidFill>
                  <a:srgbClr val="99FF66"/>
                </a:solidFill>
              </a:rPr>
              <a:t>misuse</a:t>
            </a:r>
            <a:r>
              <a:rPr lang="en-US" sz="2800" dirty="0">
                <a:solidFill>
                  <a:srgbClr val="99FF66"/>
                </a:solidFill>
              </a:rPr>
              <a:t> his or her position.</a:t>
            </a:r>
          </a:p>
          <a:p>
            <a:pPr eaLnBrk="1" hangingPunct="1">
              <a:lnSpc>
                <a:spcPct val="80000"/>
              </a:lnSpc>
              <a:defRPr/>
            </a:pPr>
            <a:r>
              <a:rPr lang="en-US" sz="2800" dirty="0">
                <a:solidFill>
                  <a:srgbClr val="99FF66"/>
                </a:solidFill>
              </a:rPr>
              <a:t>To avoid a violation, a public servant must totally and completely </a:t>
            </a:r>
            <a:r>
              <a:rPr lang="en-US" sz="2800" b="1" i="1" dirty="0">
                <a:solidFill>
                  <a:srgbClr val="99FF66"/>
                </a:solidFill>
              </a:rPr>
              <a:t>recuse</a:t>
            </a:r>
            <a:r>
              <a:rPr lang="en-US" sz="2800" dirty="0">
                <a:solidFill>
                  <a:srgbClr val="99FF66"/>
                </a:solidFill>
              </a:rPr>
              <a:t> himself or herself from the matter giving rise to the conflict. </a:t>
            </a:r>
          </a:p>
          <a:p>
            <a:pPr eaLnBrk="1" hangingPunct="1">
              <a:lnSpc>
                <a:spcPct val="80000"/>
              </a:lnSpc>
              <a:defRPr/>
            </a:pPr>
            <a:r>
              <a:rPr lang="en-US" sz="2800" dirty="0">
                <a:solidFill>
                  <a:srgbClr val="99FF66"/>
                </a:solidFill>
              </a:rPr>
              <a:t>A board member must leave the board meeting </a:t>
            </a:r>
            <a:r>
              <a:rPr lang="en-US" sz="2800" u="sng" dirty="0">
                <a:solidFill>
                  <a:srgbClr val="99FF66"/>
                </a:solidFill>
              </a:rPr>
              <a:t>before</a:t>
            </a:r>
            <a:r>
              <a:rPr lang="en-US" sz="2800" dirty="0">
                <a:solidFill>
                  <a:srgbClr val="99FF66"/>
                </a:solidFill>
              </a:rPr>
              <a:t> the matter comes up for discussion, may only return </a:t>
            </a:r>
            <a:r>
              <a:rPr lang="en-US" sz="2800" u="sng" dirty="0">
                <a:solidFill>
                  <a:srgbClr val="99FF66"/>
                </a:solidFill>
              </a:rPr>
              <a:t>after</a:t>
            </a:r>
            <a:r>
              <a:rPr lang="en-US" sz="2800" dirty="0">
                <a:solidFill>
                  <a:srgbClr val="99FF66"/>
                </a:solidFill>
              </a:rPr>
              <a:t> the matter is concluded, and must not discuss the matter with anyone. </a:t>
            </a:r>
          </a:p>
          <a:p>
            <a:pPr eaLnBrk="1" hangingPunct="1">
              <a:lnSpc>
                <a:spcPct val="80000"/>
              </a:lnSpc>
              <a:defRPr/>
            </a:pPr>
            <a:r>
              <a:rPr lang="en-US" sz="2800" dirty="0">
                <a:solidFill>
                  <a:srgbClr val="99FF66"/>
                </a:solidFill>
              </a:rPr>
              <a:t>An abstention is considered a vote with the majority and is </a:t>
            </a:r>
            <a:r>
              <a:rPr lang="en-US" sz="2800" u="sng" dirty="0">
                <a:solidFill>
                  <a:srgbClr val="99FF66"/>
                </a:solidFill>
              </a:rPr>
              <a:t>not</a:t>
            </a:r>
            <a:r>
              <a:rPr lang="en-US" sz="2800" dirty="0">
                <a:solidFill>
                  <a:srgbClr val="99FF66"/>
                </a:solidFill>
              </a:rPr>
              <a:t> a recusal. The minutes of the meeting should accurately reflect the recusal.</a:t>
            </a:r>
          </a:p>
          <a:p>
            <a:pPr eaLnBrk="1" hangingPunct="1">
              <a:lnSpc>
                <a:spcPct val="80000"/>
              </a:lnSpc>
              <a:defRPr/>
            </a:pPr>
            <a:r>
              <a:rPr lang="en-US" sz="2800" b="1" dirty="0">
                <a:solidFill>
                  <a:srgbClr val="99FF66"/>
                </a:solidFill>
              </a:rPr>
              <a:t>Recusal </a:t>
            </a:r>
            <a:r>
              <a:rPr lang="en-US" sz="2800" b="1" i="1" dirty="0">
                <a:solidFill>
                  <a:srgbClr val="99FF66"/>
                </a:solidFill>
              </a:rPr>
              <a:t>does not </a:t>
            </a:r>
            <a:r>
              <a:rPr lang="en-US" sz="2800" b="1" dirty="0">
                <a:solidFill>
                  <a:srgbClr val="99FF66"/>
                </a:solidFill>
              </a:rPr>
              <a:t>prevent other violations.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37218"/>
                                        </p:tgtEl>
                                        <p:attrNameLst>
                                          <p:attrName>style.visibility</p:attrName>
                                        </p:attrNameLst>
                                      </p:cBhvr>
                                      <p:to>
                                        <p:strVal val="visible"/>
                                      </p:to>
                                    </p:set>
                                    <p:anim calcmode="lin" valueType="num">
                                      <p:cBhvr>
                                        <p:cTn id="7" dur="1000" fill="hold"/>
                                        <p:tgtEl>
                                          <p:spTgt spid="137218"/>
                                        </p:tgtEl>
                                        <p:attrNameLst>
                                          <p:attrName>ppt_x</p:attrName>
                                        </p:attrNameLst>
                                      </p:cBhvr>
                                      <p:tavLst>
                                        <p:tav tm="0">
                                          <p:val>
                                            <p:strVal val="#ppt_x-.2"/>
                                          </p:val>
                                        </p:tav>
                                        <p:tav tm="100000">
                                          <p:val>
                                            <p:strVal val="#ppt_x"/>
                                          </p:val>
                                        </p:tav>
                                      </p:tavLst>
                                    </p:anim>
                                    <p:anim calcmode="lin" valueType="num">
                                      <p:cBhvr>
                                        <p:cTn id="8" dur="1000" fill="hold"/>
                                        <p:tgtEl>
                                          <p:spTgt spid="13721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3721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137219">
                                            <p:txEl>
                                              <p:pRg st="0" end="0"/>
                                            </p:txEl>
                                          </p:spTgt>
                                        </p:tgtEl>
                                        <p:attrNameLst>
                                          <p:attrName>style.visibility</p:attrName>
                                        </p:attrNameLst>
                                      </p:cBhvr>
                                      <p:to>
                                        <p:strVal val="visible"/>
                                      </p:to>
                                    </p:set>
                                    <p:animEffect transition="in" filter="fade">
                                      <p:cBhvr>
                                        <p:cTn id="14" dur="500"/>
                                        <p:tgtEl>
                                          <p:spTgt spid="137219">
                                            <p:txEl>
                                              <p:pRg st="0" end="0"/>
                                            </p:txEl>
                                          </p:spTgt>
                                        </p:tgtEl>
                                      </p:cBhvr>
                                    </p:animEffect>
                                    <p:anim calcmode="lin" valueType="num">
                                      <p:cBhvr>
                                        <p:cTn id="15" dur="500" fill="hold"/>
                                        <p:tgtEl>
                                          <p:spTgt spid="13721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3721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137219">
                                            <p:txEl>
                                              <p:pRg st="1" end="1"/>
                                            </p:txEl>
                                          </p:spTgt>
                                        </p:tgtEl>
                                        <p:attrNameLst>
                                          <p:attrName>style.visibility</p:attrName>
                                        </p:attrNameLst>
                                      </p:cBhvr>
                                      <p:to>
                                        <p:strVal val="visible"/>
                                      </p:to>
                                    </p:set>
                                    <p:animEffect transition="in" filter="fade">
                                      <p:cBhvr>
                                        <p:cTn id="21" dur="500"/>
                                        <p:tgtEl>
                                          <p:spTgt spid="137219">
                                            <p:txEl>
                                              <p:pRg st="1" end="1"/>
                                            </p:txEl>
                                          </p:spTgt>
                                        </p:tgtEl>
                                      </p:cBhvr>
                                    </p:animEffect>
                                    <p:anim calcmode="lin" valueType="num">
                                      <p:cBhvr>
                                        <p:cTn id="22" dur="500" fill="hold"/>
                                        <p:tgtEl>
                                          <p:spTgt spid="13721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3721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137219">
                                            <p:txEl>
                                              <p:pRg st="2" end="2"/>
                                            </p:txEl>
                                          </p:spTgt>
                                        </p:tgtEl>
                                        <p:attrNameLst>
                                          <p:attrName>style.visibility</p:attrName>
                                        </p:attrNameLst>
                                      </p:cBhvr>
                                      <p:to>
                                        <p:strVal val="visible"/>
                                      </p:to>
                                    </p:set>
                                    <p:animEffect transition="in" filter="fade">
                                      <p:cBhvr>
                                        <p:cTn id="28" dur="500"/>
                                        <p:tgtEl>
                                          <p:spTgt spid="137219">
                                            <p:txEl>
                                              <p:pRg st="2" end="2"/>
                                            </p:txEl>
                                          </p:spTgt>
                                        </p:tgtEl>
                                      </p:cBhvr>
                                    </p:animEffect>
                                    <p:anim calcmode="lin" valueType="num">
                                      <p:cBhvr>
                                        <p:cTn id="29" dur="500" fill="hold"/>
                                        <p:tgtEl>
                                          <p:spTgt spid="13721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3721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137219">
                                            <p:txEl>
                                              <p:pRg st="3" end="3"/>
                                            </p:txEl>
                                          </p:spTgt>
                                        </p:tgtEl>
                                        <p:attrNameLst>
                                          <p:attrName>style.visibility</p:attrName>
                                        </p:attrNameLst>
                                      </p:cBhvr>
                                      <p:to>
                                        <p:strVal val="visible"/>
                                      </p:to>
                                    </p:set>
                                    <p:animEffect transition="in" filter="fade">
                                      <p:cBhvr>
                                        <p:cTn id="35" dur="500"/>
                                        <p:tgtEl>
                                          <p:spTgt spid="137219">
                                            <p:txEl>
                                              <p:pRg st="3" end="3"/>
                                            </p:txEl>
                                          </p:spTgt>
                                        </p:tgtEl>
                                      </p:cBhvr>
                                    </p:animEffect>
                                    <p:anim calcmode="lin" valueType="num">
                                      <p:cBhvr>
                                        <p:cTn id="36" dur="500" fill="hold"/>
                                        <p:tgtEl>
                                          <p:spTgt spid="137219">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3721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137219">
                                            <p:txEl>
                                              <p:pRg st="4" end="4"/>
                                            </p:txEl>
                                          </p:spTgt>
                                        </p:tgtEl>
                                        <p:attrNameLst>
                                          <p:attrName>style.visibility</p:attrName>
                                        </p:attrNameLst>
                                      </p:cBhvr>
                                      <p:to>
                                        <p:strVal val="visible"/>
                                      </p:to>
                                    </p:set>
                                    <p:animEffect transition="in" filter="fade">
                                      <p:cBhvr>
                                        <p:cTn id="42" dur="500"/>
                                        <p:tgtEl>
                                          <p:spTgt spid="137219">
                                            <p:txEl>
                                              <p:pRg st="4" end="4"/>
                                            </p:txEl>
                                          </p:spTgt>
                                        </p:tgtEl>
                                      </p:cBhvr>
                                    </p:animEffect>
                                    <p:anim calcmode="lin" valueType="num">
                                      <p:cBhvr>
                                        <p:cTn id="43" dur="500" fill="hold"/>
                                        <p:tgtEl>
                                          <p:spTgt spid="137219">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3721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p:bldP spid="1372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a:extLst>
              <a:ext uri="{FF2B5EF4-FFF2-40B4-BE49-F238E27FC236}">
                <a16:creationId xmlns:a16="http://schemas.microsoft.com/office/drawing/2014/main" id="{F94E18A1-1E22-408F-AA89-29272D0E7F6F}"/>
              </a:ext>
            </a:extLst>
          </p:cNvPr>
          <p:cNvSpPr>
            <a:spLocks noGrp="1" noChangeArrowheads="1"/>
          </p:cNvSpPr>
          <p:nvPr>
            <p:ph type="title"/>
          </p:nvPr>
        </p:nvSpPr>
        <p:spPr/>
        <p:txBody>
          <a:bodyPr/>
          <a:lstStyle/>
          <a:p>
            <a:pPr eaLnBrk="1" hangingPunct="1">
              <a:defRPr/>
            </a:pPr>
            <a:r>
              <a:rPr lang="en-US" dirty="0"/>
              <a:t>Advisory Opinion</a:t>
            </a:r>
          </a:p>
        </p:txBody>
      </p:sp>
      <p:sp>
        <p:nvSpPr>
          <p:cNvPr id="334851" name="Rectangle 3">
            <a:extLst>
              <a:ext uri="{FF2B5EF4-FFF2-40B4-BE49-F238E27FC236}">
                <a16:creationId xmlns:a16="http://schemas.microsoft.com/office/drawing/2014/main" id="{8E9712A9-DC1B-4C8E-90B8-9B21FF21EE0C}"/>
              </a:ext>
            </a:extLst>
          </p:cNvPr>
          <p:cNvSpPr>
            <a:spLocks noGrp="1" noChangeArrowheads="1"/>
          </p:cNvSpPr>
          <p:nvPr>
            <p:ph type="body" idx="1"/>
          </p:nvPr>
        </p:nvSpPr>
        <p:spPr>
          <a:xfrm>
            <a:off x="1981200" y="1600200"/>
            <a:ext cx="8229600" cy="4800600"/>
          </a:xfrm>
        </p:spPr>
        <p:txBody>
          <a:bodyPr/>
          <a:lstStyle/>
          <a:p>
            <a:pPr marL="0" indent="0" eaLnBrk="1" hangingPunct="1">
              <a:buNone/>
              <a:defRPr/>
            </a:pPr>
            <a:r>
              <a:rPr lang="en-US" dirty="0"/>
              <a:t>14-006-E	The attorney for a municipality’s civil service commission may represent defendants in criminal cases pending in the municipal court. However, the attorney must recuse from any civil service cases concerning police officers who may be witnesses in his criminal cases due to the potential for violations of Section 25-4-105(1) and (5), and Section 25-4-101.</a:t>
            </a:r>
          </a:p>
          <a:p>
            <a:pPr marL="0" indent="0" eaLnBrk="1" hangingPunct="1">
              <a:buNone/>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a:extLst>
              <a:ext uri="{FF2B5EF4-FFF2-40B4-BE49-F238E27FC236}">
                <a16:creationId xmlns:a16="http://schemas.microsoft.com/office/drawing/2014/main" id="{7E0A6994-FEAF-4C17-BF8C-6219017528C8}"/>
              </a:ext>
            </a:extLst>
          </p:cNvPr>
          <p:cNvSpPr>
            <a:spLocks noGrp="1" noChangeArrowheads="1"/>
          </p:cNvSpPr>
          <p:nvPr>
            <p:ph type="title"/>
          </p:nvPr>
        </p:nvSpPr>
        <p:spPr/>
        <p:txBody>
          <a:bodyPr/>
          <a:lstStyle/>
          <a:p>
            <a:pPr eaLnBrk="1" hangingPunct="1">
              <a:defRPr/>
            </a:pPr>
            <a:r>
              <a:rPr lang="en-US" dirty="0"/>
              <a:t>Advisory Opinion</a:t>
            </a:r>
          </a:p>
        </p:txBody>
      </p:sp>
      <p:sp>
        <p:nvSpPr>
          <p:cNvPr id="334851" name="Rectangle 3">
            <a:extLst>
              <a:ext uri="{FF2B5EF4-FFF2-40B4-BE49-F238E27FC236}">
                <a16:creationId xmlns:a16="http://schemas.microsoft.com/office/drawing/2014/main" id="{1584EF89-D90B-4F64-B2A0-8C69C31EA063}"/>
              </a:ext>
            </a:extLst>
          </p:cNvPr>
          <p:cNvSpPr>
            <a:spLocks noGrp="1" noChangeArrowheads="1"/>
          </p:cNvSpPr>
          <p:nvPr>
            <p:ph type="body" idx="1"/>
          </p:nvPr>
        </p:nvSpPr>
        <p:spPr>
          <a:xfrm>
            <a:off x="1981200" y="1600200"/>
            <a:ext cx="8229600" cy="4800600"/>
          </a:xfrm>
        </p:spPr>
        <p:txBody>
          <a:bodyPr/>
          <a:lstStyle/>
          <a:p>
            <a:pPr marL="0" indent="0" eaLnBrk="1" hangingPunct="1">
              <a:buNone/>
              <a:defRPr/>
            </a:pPr>
            <a:r>
              <a:rPr lang="en-US" dirty="0"/>
              <a:t>12-049-E	A municipal police officer or his company may not sell DUI breathalyzer devices to local bars and restaurants within the city. This situation could lead to a violation of Section 25-4-105(1), Miss. Code of 1972, and creates an appearance of impropriety under Section 25-4-101.</a:t>
            </a:r>
          </a:p>
          <a:p>
            <a:pPr marL="0" indent="0" eaLnBrk="1" hangingPunct="1">
              <a:buNone/>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4482" name="Rectangle 2">
            <a:extLst>
              <a:ext uri="{FF2B5EF4-FFF2-40B4-BE49-F238E27FC236}">
                <a16:creationId xmlns:a16="http://schemas.microsoft.com/office/drawing/2014/main" id="{67BA7949-0539-44A2-968C-AB5DDA54E686}"/>
              </a:ext>
            </a:extLst>
          </p:cNvPr>
          <p:cNvSpPr>
            <a:spLocks noGrp="1" noChangeArrowheads="1"/>
          </p:cNvSpPr>
          <p:nvPr>
            <p:ph type="title"/>
          </p:nvPr>
        </p:nvSpPr>
        <p:spPr/>
        <p:txBody>
          <a:bodyPr/>
          <a:lstStyle/>
          <a:p>
            <a:pPr eaLnBrk="1" hangingPunct="1">
              <a:defRPr/>
            </a:pPr>
            <a:r>
              <a:rPr lang="en-US" dirty="0"/>
              <a:t>Section 25-4-105(1)</a:t>
            </a:r>
          </a:p>
        </p:txBody>
      </p:sp>
      <p:sp>
        <p:nvSpPr>
          <p:cNvPr id="404483" name="Rectangle 3">
            <a:extLst>
              <a:ext uri="{FF2B5EF4-FFF2-40B4-BE49-F238E27FC236}">
                <a16:creationId xmlns:a16="http://schemas.microsoft.com/office/drawing/2014/main" id="{3A67D715-7488-46BA-B8F5-5645070E3234}"/>
              </a:ext>
            </a:extLst>
          </p:cNvPr>
          <p:cNvSpPr>
            <a:spLocks noGrp="1" noChangeArrowheads="1"/>
          </p:cNvSpPr>
          <p:nvPr>
            <p:ph type="body" idx="1"/>
          </p:nvPr>
        </p:nvSpPr>
        <p:spPr>
          <a:xfrm>
            <a:off x="1981200" y="1371600"/>
            <a:ext cx="8229600" cy="5105400"/>
          </a:xfrm>
        </p:spPr>
        <p:txBody>
          <a:bodyPr/>
          <a:lstStyle/>
          <a:p>
            <a:pPr eaLnBrk="1" hangingPunct="1">
              <a:buFont typeface="Wingdings" panose="05000000000000000000" pitchFamily="2" charset="2"/>
              <a:buNone/>
              <a:defRPr/>
            </a:pPr>
            <a:r>
              <a:rPr lang="en-US" sz="4000" dirty="0"/>
              <a:t>“</a:t>
            </a:r>
            <a:r>
              <a:rPr lang="en-US" sz="4000" b="1" dirty="0"/>
              <a:t>Relative</a:t>
            </a:r>
            <a:r>
              <a:rPr lang="en-US" sz="4000" dirty="0"/>
              <a:t>” is the public servant’s </a:t>
            </a:r>
          </a:p>
          <a:p>
            <a:pPr eaLnBrk="1" hangingPunct="1">
              <a:defRPr/>
            </a:pPr>
            <a:r>
              <a:rPr lang="en-US" sz="4000" dirty="0"/>
              <a:t>spouse, </a:t>
            </a:r>
          </a:p>
          <a:p>
            <a:pPr eaLnBrk="1" hangingPunct="1">
              <a:defRPr/>
            </a:pPr>
            <a:r>
              <a:rPr lang="en-US" sz="4000" dirty="0"/>
              <a:t>child, </a:t>
            </a:r>
          </a:p>
          <a:p>
            <a:pPr eaLnBrk="1" hangingPunct="1">
              <a:defRPr/>
            </a:pPr>
            <a:r>
              <a:rPr lang="en-US" sz="4000" dirty="0"/>
              <a:t>parent,</a:t>
            </a:r>
            <a:r>
              <a:rPr lang="en-US" sz="4000" dirty="0">
                <a:solidFill>
                  <a:srgbClr val="CCCCFF"/>
                </a:solidFill>
              </a:rPr>
              <a:t> </a:t>
            </a:r>
          </a:p>
          <a:p>
            <a:pPr eaLnBrk="1" hangingPunct="1">
              <a:defRPr/>
            </a:pPr>
            <a:r>
              <a:rPr lang="en-US" sz="4000" dirty="0"/>
              <a:t>sibling (brothers and sisters) or </a:t>
            </a:r>
          </a:p>
          <a:p>
            <a:pPr eaLnBrk="1" hangingPunct="1">
              <a:defRPr/>
            </a:pPr>
            <a:r>
              <a:rPr lang="en-US" sz="4000" dirty="0"/>
              <a:t>spouse of a relative (in-laws).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04482"/>
                                        </p:tgtEl>
                                        <p:attrNameLst>
                                          <p:attrName>style.visibility</p:attrName>
                                        </p:attrNameLst>
                                      </p:cBhvr>
                                      <p:to>
                                        <p:strVal val="visible"/>
                                      </p:to>
                                    </p:set>
                                    <p:anim calcmode="lin" valueType="num">
                                      <p:cBhvr>
                                        <p:cTn id="7" dur="1000" fill="hold"/>
                                        <p:tgtEl>
                                          <p:spTgt spid="404482"/>
                                        </p:tgtEl>
                                        <p:attrNameLst>
                                          <p:attrName>ppt_x</p:attrName>
                                        </p:attrNameLst>
                                      </p:cBhvr>
                                      <p:tavLst>
                                        <p:tav tm="0">
                                          <p:val>
                                            <p:strVal val="#ppt_x-.2"/>
                                          </p:val>
                                        </p:tav>
                                        <p:tav tm="100000">
                                          <p:val>
                                            <p:strVal val="#ppt_x"/>
                                          </p:val>
                                        </p:tav>
                                      </p:tavLst>
                                    </p:anim>
                                    <p:anim calcmode="lin" valueType="num">
                                      <p:cBhvr>
                                        <p:cTn id="8" dur="1000" fill="hold"/>
                                        <p:tgtEl>
                                          <p:spTgt spid="4044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40448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04483">
                                            <p:txEl>
                                              <p:pRg st="0" end="0"/>
                                            </p:txEl>
                                          </p:spTgt>
                                        </p:tgtEl>
                                        <p:attrNameLst>
                                          <p:attrName>style.visibility</p:attrName>
                                        </p:attrNameLst>
                                      </p:cBhvr>
                                      <p:to>
                                        <p:strVal val="visible"/>
                                      </p:to>
                                    </p:set>
                                    <p:animEffect transition="in" filter="fade">
                                      <p:cBhvr>
                                        <p:cTn id="14" dur="500"/>
                                        <p:tgtEl>
                                          <p:spTgt spid="404483">
                                            <p:txEl>
                                              <p:pRg st="0" end="0"/>
                                            </p:txEl>
                                          </p:spTgt>
                                        </p:tgtEl>
                                      </p:cBhvr>
                                    </p:animEffect>
                                    <p:anim calcmode="lin" valueType="num">
                                      <p:cBhvr>
                                        <p:cTn id="15" dur="500" fill="hold"/>
                                        <p:tgtEl>
                                          <p:spTgt spid="40448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0448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404483">
                                            <p:txEl>
                                              <p:pRg st="1" end="1"/>
                                            </p:txEl>
                                          </p:spTgt>
                                        </p:tgtEl>
                                        <p:attrNameLst>
                                          <p:attrName>style.visibility</p:attrName>
                                        </p:attrNameLst>
                                      </p:cBhvr>
                                      <p:to>
                                        <p:strVal val="visible"/>
                                      </p:to>
                                    </p:set>
                                    <p:animEffect transition="in" filter="fade">
                                      <p:cBhvr>
                                        <p:cTn id="21" dur="500"/>
                                        <p:tgtEl>
                                          <p:spTgt spid="404483">
                                            <p:txEl>
                                              <p:pRg st="1" end="1"/>
                                            </p:txEl>
                                          </p:spTgt>
                                        </p:tgtEl>
                                      </p:cBhvr>
                                    </p:animEffect>
                                    <p:anim calcmode="lin" valueType="num">
                                      <p:cBhvr>
                                        <p:cTn id="22" dur="500" fill="hold"/>
                                        <p:tgtEl>
                                          <p:spTgt spid="40448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40448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404483">
                                            <p:txEl>
                                              <p:pRg st="2" end="2"/>
                                            </p:txEl>
                                          </p:spTgt>
                                        </p:tgtEl>
                                        <p:attrNameLst>
                                          <p:attrName>style.visibility</p:attrName>
                                        </p:attrNameLst>
                                      </p:cBhvr>
                                      <p:to>
                                        <p:strVal val="visible"/>
                                      </p:to>
                                    </p:set>
                                    <p:animEffect transition="in" filter="fade">
                                      <p:cBhvr>
                                        <p:cTn id="28" dur="500"/>
                                        <p:tgtEl>
                                          <p:spTgt spid="404483">
                                            <p:txEl>
                                              <p:pRg st="2" end="2"/>
                                            </p:txEl>
                                          </p:spTgt>
                                        </p:tgtEl>
                                      </p:cBhvr>
                                    </p:animEffect>
                                    <p:anim calcmode="lin" valueType="num">
                                      <p:cBhvr>
                                        <p:cTn id="29" dur="500" fill="hold"/>
                                        <p:tgtEl>
                                          <p:spTgt spid="40448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40448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404483">
                                            <p:txEl>
                                              <p:pRg st="3" end="3"/>
                                            </p:txEl>
                                          </p:spTgt>
                                        </p:tgtEl>
                                        <p:attrNameLst>
                                          <p:attrName>style.visibility</p:attrName>
                                        </p:attrNameLst>
                                      </p:cBhvr>
                                      <p:to>
                                        <p:strVal val="visible"/>
                                      </p:to>
                                    </p:set>
                                    <p:animEffect transition="in" filter="fade">
                                      <p:cBhvr>
                                        <p:cTn id="35" dur="500"/>
                                        <p:tgtEl>
                                          <p:spTgt spid="404483">
                                            <p:txEl>
                                              <p:pRg st="3" end="3"/>
                                            </p:txEl>
                                          </p:spTgt>
                                        </p:tgtEl>
                                      </p:cBhvr>
                                    </p:animEffect>
                                    <p:anim calcmode="lin" valueType="num">
                                      <p:cBhvr>
                                        <p:cTn id="36" dur="500" fill="hold"/>
                                        <p:tgtEl>
                                          <p:spTgt spid="40448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404483">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404483">
                                            <p:txEl>
                                              <p:pRg st="4" end="4"/>
                                            </p:txEl>
                                          </p:spTgt>
                                        </p:tgtEl>
                                        <p:attrNameLst>
                                          <p:attrName>style.visibility</p:attrName>
                                        </p:attrNameLst>
                                      </p:cBhvr>
                                      <p:to>
                                        <p:strVal val="visible"/>
                                      </p:to>
                                    </p:set>
                                    <p:animEffect transition="in" filter="fade">
                                      <p:cBhvr>
                                        <p:cTn id="42" dur="500"/>
                                        <p:tgtEl>
                                          <p:spTgt spid="404483">
                                            <p:txEl>
                                              <p:pRg st="4" end="4"/>
                                            </p:txEl>
                                          </p:spTgt>
                                        </p:tgtEl>
                                      </p:cBhvr>
                                    </p:animEffect>
                                    <p:anim calcmode="lin" valueType="num">
                                      <p:cBhvr>
                                        <p:cTn id="43" dur="500" fill="hold"/>
                                        <p:tgtEl>
                                          <p:spTgt spid="404483">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404483">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4" presetClass="entr" presetSubtype="0" fill="hold" grpId="0" nodeType="clickEffect">
                                  <p:stCondLst>
                                    <p:cond delay="0"/>
                                  </p:stCondLst>
                                  <p:childTnLst>
                                    <p:set>
                                      <p:cBhvr>
                                        <p:cTn id="48" dur="1" fill="hold">
                                          <p:stCondLst>
                                            <p:cond delay="0"/>
                                          </p:stCondLst>
                                        </p:cTn>
                                        <p:tgtEl>
                                          <p:spTgt spid="404483">
                                            <p:txEl>
                                              <p:pRg st="5" end="5"/>
                                            </p:txEl>
                                          </p:spTgt>
                                        </p:tgtEl>
                                        <p:attrNameLst>
                                          <p:attrName>style.visibility</p:attrName>
                                        </p:attrNameLst>
                                      </p:cBhvr>
                                      <p:to>
                                        <p:strVal val="visible"/>
                                      </p:to>
                                    </p:set>
                                    <p:animEffect transition="in" filter="fade">
                                      <p:cBhvr>
                                        <p:cTn id="49" dur="500"/>
                                        <p:tgtEl>
                                          <p:spTgt spid="404483">
                                            <p:txEl>
                                              <p:pRg st="5" end="5"/>
                                            </p:txEl>
                                          </p:spTgt>
                                        </p:tgtEl>
                                      </p:cBhvr>
                                    </p:animEffect>
                                    <p:anim calcmode="lin" valueType="num">
                                      <p:cBhvr>
                                        <p:cTn id="50" dur="500" fill="hold"/>
                                        <p:tgtEl>
                                          <p:spTgt spid="404483">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404483">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2" grpId="0"/>
      <p:bldP spid="40448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a:extLst>
              <a:ext uri="{FF2B5EF4-FFF2-40B4-BE49-F238E27FC236}">
                <a16:creationId xmlns:a16="http://schemas.microsoft.com/office/drawing/2014/main" id="{D9604730-8894-4D9D-B19F-4C3CDACDC04A}"/>
              </a:ext>
            </a:extLst>
          </p:cNvPr>
          <p:cNvSpPr>
            <a:spLocks noGrp="1" noChangeArrowheads="1"/>
          </p:cNvSpPr>
          <p:nvPr>
            <p:ph type="title"/>
          </p:nvPr>
        </p:nvSpPr>
        <p:spPr/>
        <p:txBody>
          <a:bodyPr/>
          <a:lstStyle/>
          <a:p>
            <a:pPr eaLnBrk="1" hangingPunct="1">
              <a:defRPr/>
            </a:pPr>
            <a:r>
              <a:rPr lang="en-US" dirty="0"/>
              <a:t>Advisory Opinion</a:t>
            </a:r>
          </a:p>
        </p:txBody>
      </p:sp>
      <p:sp>
        <p:nvSpPr>
          <p:cNvPr id="338947" name="Rectangle 3">
            <a:extLst>
              <a:ext uri="{FF2B5EF4-FFF2-40B4-BE49-F238E27FC236}">
                <a16:creationId xmlns:a16="http://schemas.microsoft.com/office/drawing/2014/main" id="{5A1E600C-71B0-4613-93C2-71B25E7820CF}"/>
              </a:ext>
            </a:extLst>
          </p:cNvPr>
          <p:cNvSpPr>
            <a:spLocks noGrp="1" noChangeArrowheads="1"/>
          </p:cNvSpPr>
          <p:nvPr>
            <p:ph type="body" idx="1"/>
          </p:nvPr>
        </p:nvSpPr>
        <p:spPr>
          <a:xfrm>
            <a:off x="1981200" y="1447800"/>
            <a:ext cx="8229600" cy="4800600"/>
          </a:xfrm>
        </p:spPr>
        <p:txBody>
          <a:bodyPr/>
          <a:lstStyle/>
          <a:p>
            <a:pPr marL="0" indent="0" eaLnBrk="1" hangingPunct="1">
              <a:lnSpc>
                <a:spcPct val="90000"/>
              </a:lnSpc>
              <a:buNone/>
              <a:defRPr/>
            </a:pPr>
            <a:r>
              <a:rPr lang="en-US" altLang="en-US" dirty="0"/>
              <a:t>13-057-E	Section 25-4-105(1) prohibits a city clerk from using his or her official position to obtain or attempt to obtain a pecuniary benefit for his or her relative. However, the clerk’s spouse may be legally employed in the police department if the clerk has no supervisory authority over the spouse and takes no discretionary action resulting in a monetary benefit to the spouse.</a:t>
            </a:r>
            <a:r>
              <a:rPr lang="en-US" altLang="en-US" dirty="0">
                <a:effectLst/>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1432" name="Rectangle 8">
            <a:extLst>
              <a:ext uri="{FF2B5EF4-FFF2-40B4-BE49-F238E27FC236}">
                <a16:creationId xmlns:a16="http://schemas.microsoft.com/office/drawing/2014/main" id="{2DAF06DC-87B8-48C0-9FD5-EDDB6585B90D}"/>
              </a:ext>
            </a:extLst>
          </p:cNvPr>
          <p:cNvSpPr>
            <a:spLocks noGrp="1" noChangeArrowheads="1"/>
          </p:cNvSpPr>
          <p:nvPr>
            <p:ph type="title"/>
          </p:nvPr>
        </p:nvSpPr>
        <p:spPr/>
        <p:txBody>
          <a:bodyPr/>
          <a:lstStyle/>
          <a:p>
            <a:pPr eaLnBrk="1" hangingPunct="1">
              <a:defRPr/>
            </a:pPr>
            <a:r>
              <a:rPr lang="en-US" dirty="0"/>
              <a:t>Section 25-4-105(1)</a:t>
            </a:r>
          </a:p>
        </p:txBody>
      </p:sp>
      <p:sp>
        <p:nvSpPr>
          <p:cNvPr id="231433" name="Rectangle 9">
            <a:extLst>
              <a:ext uri="{FF2B5EF4-FFF2-40B4-BE49-F238E27FC236}">
                <a16:creationId xmlns:a16="http://schemas.microsoft.com/office/drawing/2014/main" id="{9828DB3C-4993-4768-8C85-07428D35B913}"/>
              </a:ext>
            </a:extLst>
          </p:cNvPr>
          <p:cNvSpPr>
            <a:spLocks noGrp="1" noChangeArrowheads="1"/>
          </p:cNvSpPr>
          <p:nvPr>
            <p:ph type="body" idx="1"/>
          </p:nvPr>
        </p:nvSpPr>
        <p:spPr>
          <a:xfrm>
            <a:off x="1981200" y="1524000"/>
            <a:ext cx="8229600" cy="4953000"/>
          </a:xfrm>
        </p:spPr>
        <p:txBody>
          <a:bodyPr/>
          <a:lstStyle/>
          <a:p>
            <a:pPr eaLnBrk="1" hangingPunct="1">
              <a:buFont typeface="Wingdings" panose="05000000000000000000" pitchFamily="2" charset="2"/>
              <a:buNone/>
              <a:defRPr/>
            </a:pPr>
            <a:r>
              <a:rPr lang="en-US" dirty="0"/>
              <a:t> ‘</a:t>
            </a:r>
            <a:r>
              <a:rPr lang="en-US" b="1" dirty="0"/>
              <a:t>Business with which he is associated</a:t>
            </a:r>
            <a:r>
              <a:rPr lang="en-US" dirty="0"/>
              <a:t>’ means public servant or his relative is </a:t>
            </a:r>
          </a:p>
          <a:p>
            <a:pPr eaLnBrk="1" hangingPunct="1">
              <a:defRPr/>
            </a:pPr>
            <a:r>
              <a:rPr lang="en-US" dirty="0"/>
              <a:t>officer, director, owner, partner, employee</a:t>
            </a:r>
          </a:p>
          <a:p>
            <a:pPr eaLnBrk="1" hangingPunct="1">
              <a:defRPr/>
            </a:pPr>
            <a:r>
              <a:rPr lang="en-US" dirty="0"/>
              <a:t>holder of more than ten percent (10%) of the fair market value or </a:t>
            </a:r>
          </a:p>
          <a:p>
            <a:pPr eaLnBrk="1" hangingPunct="1">
              <a:defRPr/>
            </a:pPr>
            <a:r>
              <a:rPr lang="en-US" dirty="0"/>
              <a:t>from which he or his relative derives more than $2,500 in annual income or </a:t>
            </a:r>
          </a:p>
          <a:p>
            <a:pPr eaLnBrk="1" hangingPunct="1">
              <a:defRPr/>
            </a:pPr>
            <a:r>
              <a:rPr lang="en-US" dirty="0"/>
              <a:t>over which such public servant or his relative exercises control.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31432"/>
                                        </p:tgtEl>
                                        <p:attrNameLst>
                                          <p:attrName>style.visibility</p:attrName>
                                        </p:attrNameLst>
                                      </p:cBhvr>
                                      <p:to>
                                        <p:strVal val="visible"/>
                                      </p:to>
                                    </p:set>
                                    <p:anim calcmode="lin" valueType="num">
                                      <p:cBhvr>
                                        <p:cTn id="7" dur="1000" fill="hold"/>
                                        <p:tgtEl>
                                          <p:spTgt spid="231432"/>
                                        </p:tgtEl>
                                        <p:attrNameLst>
                                          <p:attrName>ppt_x</p:attrName>
                                        </p:attrNameLst>
                                      </p:cBhvr>
                                      <p:tavLst>
                                        <p:tav tm="0">
                                          <p:val>
                                            <p:strVal val="#ppt_x-.2"/>
                                          </p:val>
                                        </p:tav>
                                        <p:tav tm="100000">
                                          <p:val>
                                            <p:strVal val="#ppt_x"/>
                                          </p:val>
                                        </p:tav>
                                      </p:tavLst>
                                    </p:anim>
                                    <p:anim calcmode="lin" valueType="num">
                                      <p:cBhvr>
                                        <p:cTn id="8" dur="1000" fill="hold"/>
                                        <p:tgtEl>
                                          <p:spTgt spid="23143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143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31433">
                                            <p:txEl>
                                              <p:pRg st="0" end="0"/>
                                            </p:txEl>
                                          </p:spTgt>
                                        </p:tgtEl>
                                        <p:attrNameLst>
                                          <p:attrName>style.visibility</p:attrName>
                                        </p:attrNameLst>
                                      </p:cBhvr>
                                      <p:to>
                                        <p:strVal val="visible"/>
                                      </p:to>
                                    </p:set>
                                    <p:animEffect transition="in" filter="fade">
                                      <p:cBhvr>
                                        <p:cTn id="14" dur="500"/>
                                        <p:tgtEl>
                                          <p:spTgt spid="231433">
                                            <p:txEl>
                                              <p:pRg st="0" end="0"/>
                                            </p:txEl>
                                          </p:spTgt>
                                        </p:tgtEl>
                                      </p:cBhvr>
                                    </p:animEffect>
                                    <p:anim calcmode="lin" valueType="num">
                                      <p:cBhvr>
                                        <p:cTn id="15" dur="500" fill="hold"/>
                                        <p:tgtEl>
                                          <p:spTgt spid="23143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31433">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31433">
                                            <p:txEl>
                                              <p:pRg st="1" end="1"/>
                                            </p:txEl>
                                          </p:spTgt>
                                        </p:tgtEl>
                                        <p:attrNameLst>
                                          <p:attrName>style.visibility</p:attrName>
                                        </p:attrNameLst>
                                      </p:cBhvr>
                                      <p:to>
                                        <p:strVal val="visible"/>
                                      </p:to>
                                    </p:set>
                                    <p:animEffect transition="in" filter="fade">
                                      <p:cBhvr>
                                        <p:cTn id="21" dur="500"/>
                                        <p:tgtEl>
                                          <p:spTgt spid="231433">
                                            <p:txEl>
                                              <p:pRg st="1" end="1"/>
                                            </p:txEl>
                                          </p:spTgt>
                                        </p:tgtEl>
                                      </p:cBhvr>
                                    </p:animEffect>
                                    <p:anim calcmode="lin" valueType="num">
                                      <p:cBhvr>
                                        <p:cTn id="22" dur="500" fill="hold"/>
                                        <p:tgtEl>
                                          <p:spTgt spid="231433">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31433">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31433">
                                            <p:txEl>
                                              <p:pRg st="2" end="2"/>
                                            </p:txEl>
                                          </p:spTgt>
                                        </p:tgtEl>
                                        <p:attrNameLst>
                                          <p:attrName>style.visibility</p:attrName>
                                        </p:attrNameLst>
                                      </p:cBhvr>
                                      <p:to>
                                        <p:strVal val="visible"/>
                                      </p:to>
                                    </p:set>
                                    <p:animEffect transition="in" filter="fade">
                                      <p:cBhvr>
                                        <p:cTn id="28" dur="500"/>
                                        <p:tgtEl>
                                          <p:spTgt spid="231433">
                                            <p:txEl>
                                              <p:pRg st="2" end="2"/>
                                            </p:txEl>
                                          </p:spTgt>
                                        </p:tgtEl>
                                      </p:cBhvr>
                                    </p:animEffect>
                                    <p:anim calcmode="lin" valueType="num">
                                      <p:cBhvr>
                                        <p:cTn id="29" dur="500" fill="hold"/>
                                        <p:tgtEl>
                                          <p:spTgt spid="23143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31433">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31433">
                                            <p:txEl>
                                              <p:pRg st="3" end="3"/>
                                            </p:txEl>
                                          </p:spTgt>
                                        </p:tgtEl>
                                        <p:attrNameLst>
                                          <p:attrName>style.visibility</p:attrName>
                                        </p:attrNameLst>
                                      </p:cBhvr>
                                      <p:to>
                                        <p:strVal val="visible"/>
                                      </p:to>
                                    </p:set>
                                    <p:animEffect transition="in" filter="fade">
                                      <p:cBhvr>
                                        <p:cTn id="35" dur="500"/>
                                        <p:tgtEl>
                                          <p:spTgt spid="231433">
                                            <p:txEl>
                                              <p:pRg st="3" end="3"/>
                                            </p:txEl>
                                          </p:spTgt>
                                        </p:tgtEl>
                                      </p:cBhvr>
                                    </p:animEffect>
                                    <p:anim calcmode="lin" valueType="num">
                                      <p:cBhvr>
                                        <p:cTn id="36" dur="500" fill="hold"/>
                                        <p:tgtEl>
                                          <p:spTgt spid="231433">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31433">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231433">
                                            <p:txEl>
                                              <p:pRg st="4" end="4"/>
                                            </p:txEl>
                                          </p:spTgt>
                                        </p:tgtEl>
                                        <p:attrNameLst>
                                          <p:attrName>style.visibility</p:attrName>
                                        </p:attrNameLst>
                                      </p:cBhvr>
                                      <p:to>
                                        <p:strVal val="visible"/>
                                      </p:to>
                                    </p:set>
                                    <p:animEffect transition="in" filter="fade">
                                      <p:cBhvr>
                                        <p:cTn id="42" dur="500"/>
                                        <p:tgtEl>
                                          <p:spTgt spid="231433">
                                            <p:txEl>
                                              <p:pRg st="4" end="4"/>
                                            </p:txEl>
                                          </p:spTgt>
                                        </p:tgtEl>
                                      </p:cBhvr>
                                    </p:animEffect>
                                    <p:anim calcmode="lin" valueType="num">
                                      <p:cBhvr>
                                        <p:cTn id="43" dur="500" fill="hold"/>
                                        <p:tgtEl>
                                          <p:spTgt spid="231433">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231433">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32" grpId="0"/>
      <p:bldP spid="23143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a:extLst>
              <a:ext uri="{FF2B5EF4-FFF2-40B4-BE49-F238E27FC236}">
                <a16:creationId xmlns:a16="http://schemas.microsoft.com/office/drawing/2014/main" id="{DCA7F94F-ED9D-4B9E-B5EA-EA63257AD594}"/>
              </a:ext>
            </a:extLst>
          </p:cNvPr>
          <p:cNvSpPr>
            <a:spLocks noGrp="1" noChangeArrowheads="1"/>
          </p:cNvSpPr>
          <p:nvPr>
            <p:ph type="title"/>
          </p:nvPr>
        </p:nvSpPr>
        <p:spPr/>
        <p:txBody>
          <a:bodyPr/>
          <a:lstStyle/>
          <a:p>
            <a:pPr eaLnBrk="1" hangingPunct="1">
              <a:defRPr/>
            </a:pPr>
            <a:r>
              <a:rPr lang="en-US" dirty="0"/>
              <a:t>Advisory Opinion</a:t>
            </a:r>
          </a:p>
        </p:txBody>
      </p:sp>
      <p:sp>
        <p:nvSpPr>
          <p:cNvPr id="406531" name="Rectangle 3">
            <a:extLst>
              <a:ext uri="{FF2B5EF4-FFF2-40B4-BE49-F238E27FC236}">
                <a16:creationId xmlns:a16="http://schemas.microsoft.com/office/drawing/2014/main" id="{BEED5941-CD99-4652-90AE-DE27B113B00D}"/>
              </a:ext>
            </a:extLst>
          </p:cNvPr>
          <p:cNvSpPr>
            <a:spLocks noGrp="1" noChangeArrowheads="1"/>
          </p:cNvSpPr>
          <p:nvPr>
            <p:ph type="body" idx="1"/>
          </p:nvPr>
        </p:nvSpPr>
        <p:spPr>
          <a:xfrm>
            <a:off x="1981200" y="1600200"/>
            <a:ext cx="8229600" cy="4724400"/>
          </a:xfrm>
        </p:spPr>
        <p:txBody>
          <a:bodyPr/>
          <a:lstStyle/>
          <a:p>
            <a:pPr marL="0" indent="0" eaLnBrk="1" hangingPunct="1">
              <a:buNone/>
              <a:defRPr/>
            </a:pPr>
            <a:r>
              <a:rPr lang="en-US" sz="3600" dirty="0"/>
              <a:t>10-066-E	The chief of police may not send police cars to an auto repair shop owned by his son-in-law. Section 25-4-105(1) prohibits the chief from using his position to obtain or attempt to obtain any pecuniary benefit for his son-in-law or his son-in-law’s business.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6" name="Rectangle 4">
            <a:extLst>
              <a:ext uri="{FF2B5EF4-FFF2-40B4-BE49-F238E27FC236}">
                <a16:creationId xmlns:a16="http://schemas.microsoft.com/office/drawing/2014/main" id="{910D1226-586A-4564-9240-C55D78F69D4C}"/>
              </a:ext>
            </a:extLst>
          </p:cNvPr>
          <p:cNvSpPr>
            <a:spLocks noGrp="1" noChangeArrowheads="1"/>
          </p:cNvSpPr>
          <p:nvPr>
            <p:ph type="ctrTitle"/>
          </p:nvPr>
        </p:nvSpPr>
        <p:spPr>
          <a:xfrm>
            <a:off x="2209800" y="457200"/>
            <a:ext cx="7772400" cy="914400"/>
          </a:xfrm>
        </p:spPr>
        <p:txBody>
          <a:bodyPr/>
          <a:lstStyle/>
          <a:p>
            <a:pPr eaLnBrk="1" hangingPunct="1">
              <a:defRPr/>
            </a:pPr>
            <a:r>
              <a:rPr lang="en-US" dirty="0"/>
              <a:t>Four Areas of Jurisdiction</a:t>
            </a:r>
          </a:p>
        </p:txBody>
      </p:sp>
      <p:sp>
        <p:nvSpPr>
          <p:cNvPr id="325637" name="Rectangle 5">
            <a:extLst>
              <a:ext uri="{FF2B5EF4-FFF2-40B4-BE49-F238E27FC236}">
                <a16:creationId xmlns:a16="http://schemas.microsoft.com/office/drawing/2014/main" id="{E98C1F54-2256-4AB0-ABE7-E4388807B845}"/>
              </a:ext>
            </a:extLst>
          </p:cNvPr>
          <p:cNvSpPr>
            <a:spLocks noGrp="1" noChangeArrowheads="1"/>
          </p:cNvSpPr>
          <p:nvPr>
            <p:ph type="subTitle" idx="1"/>
          </p:nvPr>
        </p:nvSpPr>
        <p:spPr>
          <a:xfrm>
            <a:off x="2209800" y="2057400"/>
            <a:ext cx="7848600" cy="3200400"/>
          </a:xfrm>
        </p:spPr>
        <p:txBody>
          <a:bodyPr/>
          <a:lstStyle/>
          <a:p>
            <a:pPr eaLnBrk="1" hangingPunct="1">
              <a:buFont typeface="Wingdings" pitchFamily="2" charset="2"/>
              <a:buChar char="n"/>
              <a:defRPr/>
            </a:pPr>
            <a:r>
              <a:rPr lang="en-US" sz="4400" dirty="0"/>
              <a:t> Ethics in Government Law</a:t>
            </a:r>
          </a:p>
          <a:p>
            <a:pPr eaLnBrk="1" hangingPunct="1">
              <a:buFont typeface="Wingdings" pitchFamily="2" charset="2"/>
              <a:buChar char="n"/>
              <a:defRPr/>
            </a:pPr>
            <a:r>
              <a:rPr lang="en-US" sz="4400" dirty="0"/>
              <a:t> Public Records Act</a:t>
            </a:r>
          </a:p>
          <a:p>
            <a:pPr eaLnBrk="1" hangingPunct="1">
              <a:buFont typeface="Wingdings" pitchFamily="2" charset="2"/>
              <a:buChar char="n"/>
              <a:defRPr/>
            </a:pPr>
            <a:r>
              <a:rPr lang="en-US" sz="4400" dirty="0"/>
              <a:t> Open Meetings Act</a:t>
            </a:r>
          </a:p>
          <a:p>
            <a:pPr eaLnBrk="1" hangingPunct="1">
              <a:buFont typeface="Wingdings" pitchFamily="2" charset="2"/>
              <a:buChar char="n"/>
              <a:defRPr/>
            </a:pPr>
            <a:r>
              <a:rPr lang="en-US" sz="4400" dirty="0"/>
              <a:t> Campaign Finance Law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25637">
                                            <p:txEl>
                                              <p:pRg st="0" end="0"/>
                                            </p:txEl>
                                          </p:spTgt>
                                        </p:tgtEl>
                                        <p:attrNameLst>
                                          <p:attrName>style.visibility</p:attrName>
                                        </p:attrNameLst>
                                      </p:cBhvr>
                                      <p:to>
                                        <p:strVal val="visible"/>
                                      </p:to>
                                    </p:set>
                                    <p:anim calcmode="lin" valueType="num">
                                      <p:cBhvr additive="base">
                                        <p:cTn id="7" dur="500" fill="hold"/>
                                        <p:tgtEl>
                                          <p:spTgt spid="32563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2563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25637">
                                            <p:txEl>
                                              <p:pRg st="1" end="1"/>
                                            </p:txEl>
                                          </p:spTgt>
                                        </p:tgtEl>
                                        <p:attrNameLst>
                                          <p:attrName>style.visibility</p:attrName>
                                        </p:attrNameLst>
                                      </p:cBhvr>
                                      <p:to>
                                        <p:strVal val="visible"/>
                                      </p:to>
                                    </p:set>
                                    <p:anim calcmode="lin" valueType="num">
                                      <p:cBhvr additive="base">
                                        <p:cTn id="13" dur="500" fill="hold"/>
                                        <p:tgtEl>
                                          <p:spTgt spid="32563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2563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25637">
                                            <p:txEl>
                                              <p:pRg st="2" end="2"/>
                                            </p:txEl>
                                          </p:spTgt>
                                        </p:tgtEl>
                                        <p:attrNameLst>
                                          <p:attrName>style.visibility</p:attrName>
                                        </p:attrNameLst>
                                      </p:cBhvr>
                                      <p:to>
                                        <p:strVal val="visible"/>
                                      </p:to>
                                    </p:set>
                                    <p:anim calcmode="lin" valueType="num">
                                      <p:cBhvr additive="base">
                                        <p:cTn id="17" dur="500" fill="hold"/>
                                        <p:tgtEl>
                                          <p:spTgt spid="32563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2563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25637">
                                            <p:txEl>
                                              <p:pRg st="3" end="3"/>
                                            </p:txEl>
                                          </p:spTgt>
                                        </p:tgtEl>
                                        <p:attrNameLst>
                                          <p:attrName>style.visibility</p:attrName>
                                        </p:attrNameLst>
                                      </p:cBhvr>
                                      <p:to>
                                        <p:strVal val="visible"/>
                                      </p:to>
                                    </p:set>
                                    <p:anim calcmode="lin" valueType="num">
                                      <p:cBhvr additive="base">
                                        <p:cTn id="21" dur="500" fill="hold"/>
                                        <p:tgtEl>
                                          <p:spTgt spid="32563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2563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025A07DB-34F0-4188-9AEF-09100A56D290}"/>
              </a:ext>
            </a:extLst>
          </p:cNvPr>
          <p:cNvSpPr>
            <a:spLocks noGrp="1" noChangeArrowheads="1"/>
          </p:cNvSpPr>
          <p:nvPr>
            <p:ph type="title"/>
          </p:nvPr>
        </p:nvSpPr>
        <p:spPr/>
        <p:txBody>
          <a:bodyPr/>
          <a:lstStyle/>
          <a:p>
            <a:pPr eaLnBrk="1" hangingPunct="1">
              <a:defRPr/>
            </a:pPr>
            <a:r>
              <a:rPr lang="en-US" sz="4000" b="1" i="1" dirty="0"/>
              <a:t>Subsection (3)(a) – </a:t>
            </a:r>
            <a:br>
              <a:rPr lang="en-US" sz="4000" b="1" i="1" dirty="0"/>
            </a:br>
            <a:r>
              <a:rPr lang="en-US" sz="4000" b="1" i="1" dirty="0"/>
              <a:t>The Contractor Prohibition</a:t>
            </a:r>
            <a:endParaRPr lang="en-US" sz="4000" dirty="0"/>
          </a:p>
        </p:txBody>
      </p:sp>
      <p:sp>
        <p:nvSpPr>
          <p:cNvPr id="141315" name="Rectangle 3">
            <a:extLst>
              <a:ext uri="{FF2B5EF4-FFF2-40B4-BE49-F238E27FC236}">
                <a16:creationId xmlns:a16="http://schemas.microsoft.com/office/drawing/2014/main" id="{CCF5DF8B-A664-4B13-9919-93FA25414250}"/>
              </a:ext>
            </a:extLst>
          </p:cNvPr>
          <p:cNvSpPr>
            <a:spLocks noGrp="1" noChangeArrowheads="1"/>
          </p:cNvSpPr>
          <p:nvPr>
            <p:ph type="body" idx="1"/>
          </p:nvPr>
        </p:nvSpPr>
        <p:spPr>
          <a:xfrm>
            <a:off x="1981200" y="1752600"/>
            <a:ext cx="8229600" cy="4724400"/>
          </a:xfrm>
        </p:spPr>
        <p:txBody>
          <a:bodyPr/>
          <a:lstStyle/>
          <a:p>
            <a:pPr marL="0" indent="0" eaLnBrk="1" hangingPunct="1">
              <a:lnSpc>
                <a:spcPct val="90000"/>
              </a:lnSpc>
              <a:buNone/>
              <a:defRPr/>
            </a:pPr>
            <a:r>
              <a:rPr lang="en-US" dirty="0"/>
              <a:t>(3) No public servant shall: (a) Be a </a:t>
            </a:r>
            <a:r>
              <a:rPr lang="en-US" b="1" dirty="0"/>
              <a:t>contractor, subcontractor or vendor</a:t>
            </a:r>
            <a:r>
              <a:rPr lang="en-US" dirty="0"/>
              <a:t> </a:t>
            </a:r>
            <a:r>
              <a:rPr lang="en-US" b="1" dirty="0"/>
              <a:t>with the governmental entity</a:t>
            </a:r>
            <a:r>
              <a:rPr lang="en-US" dirty="0"/>
              <a:t> of which he is a member, officer, employee or agent, other than in his contract of employment, </a:t>
            </a:r>
            <a:r>
              <a:rPr lang="en-US" b="1" dirty="0"/>
              <a:t>or have a material financial interest in any business which is a contractor, subcontractor or vendor</a:t>
            </a:r>
            <a:r>
              <a:rPr lang="en-US" dirty="0"/>
              <a:t> </a:t>
            </a:r>
            <a:r>
              <a:rPr lang="en-US" b="1" dirty="0"/>
              <a:t>with the  governmental entity</a:t>
            </a:r>
            <a:r>
              <a:rPr lang="en-US" dirty="0"/>
              <a:t> of which he is a member, officer, employee or agent.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Rectangle 4">
            <a:extLst>
              <a:ext uri="{FF2B5EF4-FFF2-40B4-BE49-F238E27FC236}">
                <a16:creationId xmlns:a16="http://schemas.microsoft.com/office/drawing/2014/main" id="{2146099A-01CD-4B02-91B1-9E8344089483}"/>
              </a:ext>
            </a:extLst>
          </p:cNvPr>
          <p:cNvSpPr>
            <a:spLocks noGrp="1" noChangeArrowheads="1"/>
          </p:cNvSpPr>
          <p:nvPr>
            <p:ph type="title"/>
          </p:nvPr>
        </p:nvSpPr>
        <p:spPr/>
        <p:txBody>
          <a:bodyPr/>
          <a:lstStyle/>
          <a:p>
            <a:pPr eaLnBrk="1" hangingPunct="1">
              <a:defRPr/>
            </a:pPr>
            <a:r>
              <a:rPr lang="en-US" dirty="0"/>
              <a:t>Advisory Opinion</a:t>
            </a:r>
          </a:p>
        </p:txBody>
      </p:sp>
      <p:sp>
        <p:nvSpPr>
          <p:cNvPr id="257029" name="Rectangle 5">
            <a:extLst>
              <a:ext uri="{FF2B5EF4-FFF2-40B4-BE49-F238E27FC236}">
                <a16:creationId xmlns:a16="http://schemas.microsoft.com/office/drawing/2014/main" id="{FE150F94-F41D-43C3-B66A-E46E283F628E}"/>
              </a:ext>
            </a:extLst>
          </p:cNvPr>
          <p:cNvSpPr>
            <a:spLocks noGrp="1" noChangeArrowheads="1"/>
          </p:cNvSpPr>
          <p:nvPr>
            <p:ph type="body" idx="1"/>
          </p:nvPr>
        </p:nvSpPr>
        <p:spPr>
          <a:xfrm>
            <a:off x="1981200" y="1524000"/>
            <a:ext cx="8229600" cy="4876800"/>
          </a:xfrm>
        </p:spPr>
        <p:txBody>
          <a:bodyPr/>
          <a:lstStyle/>
          <a:p>
            <a:pPr marL="0" indent="0" eaLnBrk="1" hangingPunct="1">
              <a:buNone/>
              <a:defRPr/>
            </a:pPr>
            <a:r>
              <a:rPr lang="en-US" altLang="en-US" dirty="0"/>
              <a:t>09-063-E	A city police department may provide additional compensation to a police officer for providing a trained K-9 unit, but Section 25-4-105(3)(a) prohibits a city employee from having a separate contract with the same city and receiving separate compensation.</a:t>
            </a:r>
            <a:r>
              <a:rPr lang="en-US" altLang="en-US" dirty="0">
                <a:effectLst/>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a:extLst>
              <a:ext uri="{FF2B5EF4-FFF2-40B4-BE49-F238E27FC236}">
                <a16:creationId xmlns:a16="http://schemas.microsoft.com/office/drawing/2014/main" id="{2443DEC1-E6DA-4781-867E-3B1E9F6068CC}"/>
              </a:ext>
            </a:extLst>
          </p:cNvPr>
          <p:cNvSpPr>
            <a:spLocks noGrp="1" noChangeArrowheads="1"/>
          </p:cNvSpPr>
          <p:nvPr>
            <p:ph type="title"/>
          </p:nvPr>
        </p:nvSpPr>
        <p:spPr/>
        <p:txBody>
          <a:bodyPr/>
          <a:lstStyle/>
          <a:p>
            <a:pPr eaLnBrk="1" hangingPunct="1">
              <a:defRPr/>
            </a:pPr>
            <a:r>
              <a:rPr lang="en-US" dirty="0"/>
              <a:t>Advisory Opinion</a:t>
            </a:r>
          </a:p>
        </p:txBody>
      </p:sp>
      <p:sp>
        <p:nvSpPr>
          <p:cNvPr id="351235" name="Rectangle 3">
            <a:extLst>
              <a:ext uri="{FF2B5EF4-FFF2-40B4-BE49-F238E27FC236}">
                <a16:creationId xmlns:a16="http://schemas.microsoft.com/office/drawing/2014/main" id="{48BC26BD-90A9-43C9-AD4B-C884E0B5BADF}"/>
              </a:ext>
            </a:extLst>
          </p:cNvPr>
          <p:cNvSpPr>
            <a:spLocks noGrp="1" noChangeArrowheads="1"/>
          </p:cNvSpPr>
          <p:nvPr>
            <p:ph type="body" idx="1"/>
          </p:nvPr>
        </p:nvSpPr>
        <p:spPr>
          <a:xfrm>
            <a:off x="1981200" y="1524000"/>
            <a:ext cx="8229600" cy="4572000"/>
          </a:xfrm>
        </p:spPr>
        <p:txBody>
          <a:bodyPr/>
          <a:lstStyle/>
          <a:p>
            <a:pPr marL="0" indent="0" eaLnBrk="1" hangingPunct="1">
              <a:lnSpc>
                <a:spcPct val="90000"/>
              </a:lnSpc>
              <a:buNone/>
              <a:defRPr/>
            </a:pPr>
            <a:r>
              <a:rPr lang="en-US" altLang="en-US" dirty="0"/>
              <a:t>14-054-E	An alderman who is also a bail agent may write bail bonds which are not returnable to the municipality, but neither the alderman nor an agency with which the alderman is associated should write bail bonds for any defendant arrested by the municipal police department in order to comply with Section 25-4-101 and Section 25-4-105(1).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19A2FFB5-B0A0-4E1F-935F-7BDC1931A949}"/>
              </a:ext>
            </a:extLst>
          </p:cNvPr>
          <p:cNvSpPr>
            <a:spLocks noGrp="1" noChangeArrowheads="1"/>
          </p:cNvSpPr>
          <p:nvPr>
            <p:ph type="title"/>
          </p:nvPr>
        </p:nvSpPr>
        <p:spPr/>
        <p:txBody>
          <a:bodyPr/>
          <a:lstStyle/>
          <a:p>
            <a:pPr eaLnBrk="1" hangingPunct="1">
              <a:defRPr/>
            </a:pPr>
            <a:r>
              <a:rPr lang="en-US" sz="4000" b="1" i="1" dirty="0"/>
              <a:t>Subsection (3)(b) – </a:t>
            </a:r>
            <a:br>
              <a:rPr lang="en-US" sz="4000" b="1" i="1" dirty="0"/>
            </a:br>
            <a:r>
              <a:rPr lang="en-US" sz="4000" b="1" i="1" dirty="0"/>
              <a:t>The Purchaser Prohibition</a:t>
            </a:r>
            <a:r>
              <a:rPr lang="en-US" sz="4000" dirty="0"/>
              <a:t> </a:t>
            </a:r>
          </a:p>
        </p:txBody>
      </p:sp>
      <p:sp>
        <p:nvSpPr>
          <p:cNvPr id="143363" name="Rectangle 3">
            <a:extLst>
              <a:ext uri="{FF2B5EF4-FFF2-40B4-BE49-F238E27FC236}">
                <a16:creationId xmlns:a16="http://schemas.microsoft.com/office/drawing/2014/main" id="{15B80B38-20D3-4BB3-8CED-629CC50EBA40}"/>
              </a:ext>
            </a:extLst>
          </p:cNvPr>
          <p:cNvSpPr>
            <a:spLocks noGrp="1" noChangeArrowheads="1"/>
          </p:cNvSpPr>
          <p:nvPr>
            <p:ph type="body" idx="1"/>
          </p:nvPr>
        </p:nvSpPr>
        <p:spPr>
          <a:xfrm>
            <a:off x="1981200" y="1752600"/>
            <a:ext cx="8229600" cy="4648200"/>
          </a:xfrm>
        </p:spPr>
        <p:txBody>
          <a:bodyPr/>
          <a:lstStyle/>
          <a:p>
            <a:pPr marL="0" indent="0" eaLnBrk="1" hangingPunct="1">
              <a:buNone/>
              <a:defRPr/>
            </a:pPr>
            <a:r>
              <a:rPr lang="en-US" dirty="0"/>
              <a:t>(3) No public servant shall: (b) Be a </a:t>
            </a:r>
            <a:r>
              <a:rPr lang="en-US" b="1" dirty="0"/>
              <a:t>purchaser, direct or indirect</a:t>
            </a:r>
            <a:r>
              <a:rPr lang="en-US" dirty="0"/>
              <a:t>, at any sale made by him in his official capacity </a:t>
            </a:r>
            <a:r>
              <a:rPr lang="en-US" b="1" dirty="0"/>
              <a:t>or by the governmental entity of which he is an officer or employee</a:t>
            </a:r>
            <a:r>
              <a:rPr lang="en-US" dirty="0"/>
              <a:t>, except in respect of the sale of goods or services when provided as public utilities or offered to the general public on a uniform price schedule.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a:extLst>
              <a:ext uri="{FF2B5EF4-FFF2-40B4-BE49-F238E27FC236}">
                <a16:creationId xmlns:a16="http://schemas.microsoft.com/office/drawing/2014/main" id="{A7910159-AA47-48F4-9166-498A1E9D56CC}"/>
              </a:ext>
            </a:extLst>
          </p:cNvPr>
          <p:cNvSpPr>
            <a:spLocks noGrp="1" noChangeArrowheads="1"/>
          </p:cNvSpPr>
          <p:nvPr>
            <p:ph type="title"/>
          </p:nvPr>
        </p:nvSpPr>
        <p:spPr/>
        <p:txBody>
          <a:bodyPr/>
          <a:lstStyle/>
          <a:p>
            <a:pPr eaLnBrk="1" hangingPunct="1">
              <a:defRPr/>
            </a:pPr>
            <a:r>
              <a:rPr lang="en-US" sz="4000" b="1" i="1" dirty="0"/>
              <a:t>Subsection (3)(b) – </a:t>
            </a:r>
            <a:br>
              <a:rPr lang="en-US" sz="4000" b="1" i="1" dirty="0"/>
            </a:br>
            <a:r>
              <a:rPr lang="en-US" sz="4000" b="1" i="1" dirty="0"/>
              <a:t>The Purchaser Prohibition</a:t>
            </a:r>
            <a:r>
              <a:rPr lang="en-US" sz="4000" dirty="0"/>
              <a:t> </a:t>
            </a:r>
          </a:p>
        </p:txBody>
      </p:sp>
      <p:sp>
        <p:nvSpPr>
          <p:cNvPr id="235523" name="Rectangle 3">
            <a:extLst>
              <a:ext uri="{FF2B5EF4-FFF2-40B4-BE49-F238E27FC236}">
                <a16:creationId xmlns:a16="http://schemas.microsoft.com/office/drawing/2014/main" id="{674B7CE2-C260-4AEF-BD3A-20480DE63588}"/>
              </a:ext>
            </a:extLst>
          </p:cNvPr>
          <p:cNvSpPr>
            <a:spLocks noGrp="1" noChangeArrowheads="1"/>
          </p:cNvSpPr>
          <p:nvPr>
            <p:ph type="body" idx="1"/>
          </p:nvPr>
        </p:nvSpPr>
        <p:spPr>
          <a:xfrm>
            <a:off x="1981200" y="1828800"/>
            <a:ext cx="8229600" cy="4572000"/>
          </a:xfrm>
        </p:spPr>
        <p:txBody>
          <a:bodyPr/>
          <a:lstStyle/>
          <a:p>
            <a:pPr marL="0" indent="0" eaLnBrk="1" hangingPunct="1">
              <a:buNone/>
              <a:defRPr/>
            </a:pPr>
            <a:r>
              <a:rPr lang="en-US" dirty="0">
                <a:solidFill>
                  <a:srgbClr val="99FF66"/>
                </a:solidFill>
              </a:rPr>
              <a:t>For example, this subsection prohibits a government employee or official from purchasing anything at an auction or other sale conducted on behalf of his or her governmental entity.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50" name="Rectangle 6">
            <a:extLst>
              <a:ext uri="{FF2B5EF4-FFF2-40B4-BE49-F238E27FC236}">
                <a16:creationId xmlns:a16="http://schemas.microsoft.com/office/drawing/2014/main" id="{8AD6876F-DB0D-4D17-9773-F78FD12EE3E8}"/>
              </a:ext>
            </a:extLst>
          </p:cNvPr>
          <p:cNvSpPr>
            <a:spLocks noGrp="1" noChangeArrowheads="1"/>
          </p:cNvSpPr>
          <p:nvPr>
            <p:ph type="title"/>
          </p:nvPr>
        </p:nvSpPr>
        <p:spPr/>
        <p:txBody>
          <a:bodyPr/>
          <a:lstStyle/>
          <a:p>
            <a:pPr eaLnBrk="1" hangingPunct="1">
              <a:defRPr/>
            </a:pPr>
            <a:r>
              <a:rPr lang="en-US" sz="4000" b="1" i="1" dirty="0"/>
              <a:t>Subsection (3)(e) – </a:t>
            </a:r>
            <a:br>
              <a:rPr lang="en-US" sz="4000" b="1" i="1" dirty="0"/>
            </a:br>
            <a:r>
              <a:rPr lang="en-US" sz="4000" b="1" i="1" dirty="0"/>
              <a:t>Post Government Employment</a:t>
            </a:r>
            <a:r>
              <a:rPr lang="en-US" sz="4000" dirty="0"/>
              <a:t> </a:t>
            </a:r>
          </a:p>
        </p:txBody>
      </p:sp>
      <p:sp>
        <p:nvSpPr>
          <p:cNvPr id="210951" name="Rectangle 7">
            <a:extLst>
              <a:ext uri="{FF2B5EF4-FFF2-40B4-BE49-F238E27FC236}">
                <a16:creationId xmlns:a16="http://schemas.microsoft.com/office/drawing/2014/main" id="{D56DED29-7B5C-45C2-A8FE-3138DEAB580D}"/>
              </a:ext>
            </a:extLst>
          </p:cNvPr>
          <p:cNvSpPr>
            <a:spLocks noGrp="1" noChangeArrowheads="1"/>
          </p:cNvSpPr>
          <p:nvPr>
            <p:ph type="body" idx="1"/>
          </p:nvPr>
        </p:nvSpPr>
        <p:spPr>
          <a:xfrm>
            <a:off x="1981200" y="1600200"/>
            <a:ext cx="8229600" cy="4800600"/>
          </a:xfrm>
        </p:spPr>
        <p:txBody>
          <a:bodyPr/>
          <a:lstStyle/>
          <a:p>
            <a:pPr marL="0" indent="0" eaLnBrk="1" hangingPunct="1">
              <a:buNone/>
              <a:defRPr/>
            </a:pPr>
            <a:r>
              <a:rPr lang="en-US" dirty="0"/>
              <a:t>(3) No public servant shall:  (e) Perform any </a:t>
            </a:r>
            <a:r>
              <a:rPr lang="en-US" b="1" dirty="0"/>
              <a:t>service</a:t>
            </a:r>
            <a:r>
              <a:rPr lang="en-US" dirty="0"/>
              <a:t> for any </a:t>
            </a:r>
            <a:r>
              <a:rPr lang="en-US" b="1" dirty="0"/>
              <a:t>compensation</a:t>
            </a:r>
            <a:r>
              <a:rPr lang="en-US" dirty="0"/>
              <a:t> for any </a:t>
            </a:r>
            <a:r>
              <a:rPr lang="en-US" b="1" dirty="0"/>
              <a:t>person or business</a:t>
            </a:r>
            <a:r>
              <a:rPr lang="en-US" dirty="0"/>
              <a:t> </a:t>
            </a:r>
            <a:r>
              <a:rPr lang="en-US" b="1" dirty="0"/>
              <a:t>after termination</a:t>
            </a:r>
            <a:r>
              <a:rPr lang="en-US" dirty="0"/>
              <a:t> of his office or employment in relation to any </a:t>
            </a:r>
            <a:r>
              <a:rPr lang="en-US" b="1" dirty="0"/>
              <a:t>case, decision, proceeding or application</a:t>
            </a:r>
            <a:r>
              <a:rPr lang="en-US" dirty="0"/>
              <a:t> with respect to which he was </a:t>
            </a:r>
            <a:r>
              <a:rPr lang="en-US" b="1" dirty="0"/>
              <a:t>directly concerned or in which he personally participated</a:t>
            </a:r>
            <a:r>
              <a:rPr lang="en-US" dirty="0"/>
              <a:t> during the period of his service or employment.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2994" name="Rectangle 2">
            <a:extLst>
              <a:ext uri="{FF2B5EF4-FFF2-40B4-BE49-F238E27FC236}">
                <a16:creationId xmlns:a16="http://schemas.microsoft.com/office/drawing/2014/main" id="{20E8C19F-30A5-4365-AE62-697A1CCF70BC}"/>
              </a:ext>
            </a:extLst>
          </p:cNvPr>
          <p:cNvSpPr>
            <a:spLocks noGrp="1" noChangeArrowheads="1"/>
          </p:cNvSpPr>
          <p:nvPr>
            <p:ph type="title"/>
          </p:nvPr>
        </p:nvSpPr>
        <p:spPr/>
        <p:txBody>
          <a:bodyPr/>
          <a:lstStyle/>
          <a:p>
            <a:pPr eaLnBrk="1" hangingPunct="1">
              <a:defRPr/>
            </a:pPr>
            <a:r>
              <a:rPr lang="en-US" sz="4000" b="1" i="1" dirty="0"/>
              <a:t>Subsection (3)(e) – </a:t>
            </a:r>
            <a:br>
              <a:rPr lang="en-US" sz="4000" b="1" i="1" dirty="0"/>
            </a:br>
            <a:r>
              <a:rPr lang="en-US" sz="4000" b="1" i="1" dirty="0"/>
              <a:t>Post Government Employment</a:t>
            </a:r>
          </a:p>
        </p:txBody>
      </p:sp>
      <p:sp>
        <p:nvSpPr>
          <p:cNvPr id="212995" name="Rectangle 3">
            <a:extLst>
              <a:ext uri="{FF2B5EF4-FFF2-40B4-BE49-F238E27FC236}">
                <a16:creationId xmlns:a16="http://schemas.microsoft.com/office/drawing/2014/main" id="{229B9CCD-0444-4532-B06C-CA582B023A23}"/>
              </a:ext>
            </a:extLst>
          </p:cNvPr>
          <p:cNvSpPr>
            <a:spLocks noGrp="1" noChangeArrowheads="1"/>
          </p:cNvSpPr>
          <p:nvPr>
            <p:ph type="body" idx="1"/>
          </p:nvPr>
        </p:nvSpPr>
        <p:spPr/>
        <p:txBody>
          <a:bodyPr/>
          <a:lstStyle/>
          <a:p>
            <a:pPr eaLnBrk="1" hangingPunct="1">
              <a:lnSpc>
                <a:spcPct val="80000"/>
              </a:lnSpc>
              <a:defRPr/>
            </a:pPr>
            <a:r>
              <a:rPr lang="en-US" sz="3600" dirty="0">
                <a:solidFill>
                  <a:srgbClr val="99FF66"/>
                </a:solidFill>
              </a:rPr>
              <a:t>Applies </a:t>
            </a:r>
            <a:r>
              <a:rPr lang="en-US" sz="3600" u="sng" dirty="0">
                <a:solidFill>
                  <a:srgbClr val="99FF66"/>
                </a:solidFill>
              </a:rPr>
              <a:t>after</a:t>
            </a:r>
            <a:r>
              <a:rPr lang="en-US" sz="3600" dirty="0">
                <a:solidFill>
                  <a:srgbClr val="99FF66"/>
                </a:solidFill>
              </a:rPr>
              <a:t> someone leaves government.</a:t>
            </a:r>
          </a:p>
          <a:p>
            <a:pPr eaLnBrk="1" hangingPunct="1">
              <a:lnSpc>
                <a:spcPct val="80000"/>
              </a:lnSpc>
              <a:defRPr/>
            </a:pPr>
            <a:r>
              <a:rPr lang="en-US" sz="3600" dirty="0">
                <a:solidFill>
                  <a:srgbClr val="99FF66"/>
                </a:solidFill>
              </a:rPr>
              <a:t>If you worked on a matter while you were in government, you cannot work on that </a:t>
            </a:r>
            <a:r>
              <a:rPr lang="en-US" sz="3600" u="sng" dirty="0">
                <a:solidFill>
                  <a:srgbClr val="99FF66"/>
                </a:solidFill>
              </a:rPr>
              <a:t>same matter</a:t>
            </a:r>
            <a:r>
              <a:rPr lang="en-US" sz="3600" dirty="0">
                <a:solidFill>
                  <a:srgbClr val="99FF66"/>
                </a:solidFill>
              </a:rPr>
              <a:t> in the private sector.</a:t>
            </a:r>
          </a:p>
          <a:p>
            <a:pPr eaLnBrk="1" hangingPunct="1">
              <a:lnSpc>
                <a:spcPct val="80000"/>
              </a:lnSpc>
              <a:defRPr/>
            </a:pPr>
            <a:r>
              <a:rPr lang="en-US" sz="3600" dirty="0">
                <a:solidFill>
                  <a:srgbClr val="99FF66"/>
                </a:solidFill>
              </a:rPr>
              <a:t>But a former government employee </a:t>
            </a:r>
            <a:r>
              <a:rPr lang="en-US" sz="3600" u="sng" dirty="0">
                <a:solidFill>
                  <a:srgbClr val="99FF66"/>
                </a:solidFill>
              </a:rPr>
              <a:t>can work</a:t>
            </a:r>
            <a:r>
              <a:rPr lang="en-US" sz="3600" dirty="0">
                <a:solidFill>
                  <a:srgbClr val="99FF66"/>
                </a:solidFill>
              </a:rPr>
              <a:t> for a government contractor on other matters.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Effect transition="in" filter="fade">
                                      <p:cBhvr>
                                        <p:cTn id="7" dur="1000"/>
                                        <p:tgtEl>
                                          <p:spTgt spid="212995">
                                            <p:txEl>
                                              <p:pRg st="0" end="0"/>
                                            </p:txEl>
                                          </p:spTgt>
                                        </p:tgtEl>
                                      </p:cBhvr>
                                    </p:animEffect>
                                    <p:anim calcmode="lin" valueType="num">
                                      <p:cBhvr>
                                        <p:cTn id="8" dur="1000" fill="hold"/>
                                        <p:tgtEl>
                                          <p:spTgt spid="21299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1299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12995">
                                            <p:txEl>
                                              <p:pRg st="1" end="1"/>
                                            </p:txEl>
                                          </p:spTgt>
                                        </p:tgtEl>
                                        <p:attrNameLst>
                                          <p:attrName>style.visibility</p:attrName>
                                        </p:attrNameLst>
                                      </p:cBhvr>
                                      <p:to>
                                        <p:strVal val="visible"/>
                                      </p:to>
                                    </p:set>
                                    <p:animEffect transition="in" filter="fade">
                                      <p:cBhvr>
                                        <p:cTn id="14" dur="1000"/>
                                        <p:tgtEl>
                                          <p:spTgt spid="212995">
                                            <p:txEl>
                                              <p:pRg st="1" end="1"/>
                                            </p:txEl>
                                          </p:spTgt>
                                        </p:tgtEl>
                                      </p:cBhvr>
                                    </p:animEffect>
                                    <p:anim calcmode="lin" valueType="num">
                                      <p:cBhvr>
                                        <p:cTn id="15" dur="1000" fill="hold"/>
                                        <p:tgtEl>
                                          <p:spTgt spid="21299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1299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12995">
                                            <p:txEl>
                                              <p:pRg st="2" end="2"/>
                                            </p:txEl>
                                          </p:spTgt>
                                        </p:tgtEl>
                                        <p:attrNameLst>
                                          <p:attrName>style.visibility</p:attrName>
                                        </p:attrNameLst>
                                      </p:cBhvr>
                                      <p:to>
                                        <p:strVal val="visible"/>
                                      </p:to>
                                    </p:set>
                                    <p:animEffect transition="in" filter="fade">
                                      <p:cBhvr>
                                        <p:cTn id="21" dur="1000"/>
                                        <p:tgtEl>
                                          <p:spTgt spid="212995">
                                            <p:txEl>
                                              <p:pRg st="2" end="2"/>
                                            </p:txEl>
                                          </p:spTgt>
                                        </p:tgtEl>
                                      </p:cBhvr>
                                    </p:animEffect>
                                    <p:anim calcmode="lin" valueType="num">
                                      <p:cBhvr>
                                        <p:cTn id="22" dur="1000" fill="hold"/>
                                        <p:tgtEl>
                                          <p:spTgt spid="21299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1299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D6BB0D84-B204-49A4-99C9-962FC7DA33DE}"/>
              </a:ext>
            </a:extLst>
          </p:cNvPr>
          <p:cNvSpPr>
            <a:spLocks noGrp="1" noChangeArrowheads="1"/>
          </p:cNvSpPr>
          <p:nvPr>
            <p:ph type="title"/>
          </p:nvPr>
        </p:nvSpPr>
        <p:spPr/>
        <p:txBody>
          <a:bodyPr/>
          <a:lstStyle/>
          <a:p>
            <a:pPr eaLnBrk="1" hangingPunct="1">
              <a:defRPr/>
            </a:pPr>
            <a:r>
              <a:rPr lang="en-US" sz="4000" b="1" i="1" dirty="0"/>
              <a:t>Section 25-4-105(4) – </a:t>
            </a:r>
            <a:br>
              <a:rPr lang="en-US" sz="4000" b="1" i="1" dirty="0"/>
            </a:br>
            <a:r>
              <a:rPr lang="en-US" sz="4000" b="1" i="1" dirty="0"/>
              <a:t>Exceptions to Subsection (3)</a:t>
            </a:r>
            <a:r>
              <a:rPr lang="en-US" sz="4000" dirty="0"/>
              <a:t> </a:t>
            </a:r>
          </a:p>
        </p:txBody>
      </p:sp>
      <p:sp>
        <p:nvSpPr>
          <p:cNvPr id="149507" name="Rectangle 3">
            <a:extLst>
              <a:ext uri="{FF2B5EF4-FFF2-40B4-BE49-F238E27FC236}">
                <a16:creationId xmlns:a16="http://schemas.microsoft.com/office/drawing/2014/main" id="{5BC63FF7-C55E-4F90-BD32-5E40E288299C}"/>
              </a:ext>
            </a:extLst>
          </p:cNvPr>
          <p:cNvSpPr>
            <a:spLocks noGrp="1" noChangeArrowheads="1"/>
          </p:cNvSpPr>
          <p:nvPr>
            <p:ph type="body" idx="1"/>
          </p:nvPr>
        </p:nvSpPr>
        <p:spPr>
          <a:xfrm>
            <a:off x="1981200" y="1600200"/>
            <a:ext cx="8229600" cy="5257800"/>
          </a:xfrm>
        </p:spPr>
        <p:txBody>
          <a:bodyPr/>
          <a:lstStyle/>
          <a:p>
            <a:pPr eaLnBrk="1" hangingPunct="1">
              <a:defRPr/>
            </a:pPr>
            <a:r>
              <a:rPr lang="en-US" dirty="0">
                <a:solidFill>
                  <a:srgbClr val="99FF66"/>
                </a:solidFill>
              </a:rPr>
              <a:t>These exceptions </a:t>
            </a:r>
            <a:r>
              <a:rPr lang="en-US" u="sng" dirty="0">
                <a:solidFill>
                  <a:srgbClr val="99FF66"/>
                </a:solidFill>
              </a:rPr>
              <a:t>only</a:t>
            </a:r>
            <a:r>
              <a:rPr lang="en-US" dirty="0">
                <a:solidFill>
                  <a:srgbClr val="99FF66"/>
                </a:solidFill>
              </a:rPr>
              <a:t> apply to Subsection (3) and </a:t>
            </a:r>
            <a:r>
              <a:rPr lang="en-US" u="sng" dirty="0">
                <a:solidFill>
                  <a:srgbClr val="99FF66"/>
                </a:solidFill>
              </a:rPr>
              <a:t>not</a:t>
            </a:r>
            <a:r>
              <a:rPr lang="en-US" dirty="0">
                <a:solidFill>
                  <a:srgbClr val="99FF66"/>
                </a:solidFill>
              </a:rPr>
              <a:t> to any other provisions of law.</a:t>
            </a:r>
          </a:p>
          <a:p>
            <a:pPr eaLnBrk="1" hangingPunct="1">
              <a:defRPr/>
            </a:pPr>
            <a:r>
              <a:rPr lang="en-US" dirty="0">
                <a:solidFill>
                  <a:srgbClr val="99FF66"/>
                </a:solidFill>
              </a:rPr>
              <a:t>Can apply to a government employee but </a:t>
            </a:r>
            <a:r>
              <a:rPr lang="en-US" u="sng" dirty="0">
                <a:solidFill>
                  <a:srgbClr val="99FF66"/>
                </a:solidFill>
              </a:rPr>
              <a:t>does not protect</a:t>
            </a:r>
            <a:r>
              <a:rPr lang="en-US" dirty="0">
                <a:solidFill>
                  <a:srgbClr val="99FF66"/>
                </a:solidFill>
              </a:rPr>
              <a:t> a board member from a violation of Section 109 or Section 25-4-105(2). The employee would still have to </a:t>
            </a:r>
            <a:r>
              <a:rPr lang="en-US" u="sng" dirty="0">
                <a:solidFill>
                  <a:srgbClr val="99FF66"/>
                </a:solidFill>
              </a:rPr>
              <a:t>recuse</a:t>
            </a:r>
            <a:r>
              <a:rPr lang="en-US" dirty="0">
                <a:solidFill>
                  <a:srgbClr val="99FF66"/>
                </a:solidFill>
              </a:rPr>
              <a:t> himself or herself from any action which might otherwise violate Section 25-4-105(1).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a:extLst>
              <a:ext uri="{FF2B5EF4-FFF2-40B4-BE49-F238E27FC236}">
                <a16:creationId xmlns:a16="http://schemas.microsoft.com/office/drawing/2014/main" id="{A2942784-0DA6-4DB3-954F-4A18FB1B3920}"/>
              </a:ext>
            </a:extLst>
          </p:cNvPr>
          <p:cNvSpPr>
            <a:spLocks noGrp="1" noChangeArrowheads="1"/>
          </p:cNvSpPr>
          <p:nvPr>
            <p:ph type="title"/>
          </p:nvPr>
        </p:nvSpPr>
        <p:spPr/>
        <p:txBody>
          <a:bodyPr/>
          <a:lstStyle/>
          <a:p>
            <a:pPr eaLnBrk="1" hangingPunct="1">
              <a:defRPr/>
            </a:pPr>
            <a:r>
              <a:rPr lang="en-US" sz="4000" b="1" i="1" dirty="0"/>
              <a:t>Section 25-4-105(5) – </a:t>
            </a:r>
            <a:br>
              <a:rPr lang="en-US" sz="4000" b="1" i="1" dirty="0"/>
            </a:br>
            <a:r>
              <a:rPr lang="en-US" sz="4000" b="1" i="1" dirty="0"/>
              <a:t>Insider Information</a:t>
            </a:r>
          </a:p>
        </p:txBody>
      </p:sp>
      <p:sp>
        <p:nvSpPr>
          <p:cNvPr id="216067" name="Rectangle 3">
            <a:extLst>
              <a:ext uri="{FF2B5EF4-FFF2-40B4-BE49-F238E27FC236}">
                <a16:creationId xmlns:a16="http://schemas.microsoft.com/office/drawing/2014/main" id="{205063A2-A37E-4932-A840-6D52675B8AEE}"/>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defRPr/>
            </a:pPr>
            <a:r>
              <a:rPr lang="en-US" dirty="0"/>
              <a:t>(5) No person may intentionally use or disclose </a:t>
            </a:r>
            <a:r>
              <a:rPr lang="en-US" b="1" dirty="0"/>
              <a:t>information gained in the course of or by reason of his official position or employment</a:t>
            </a:r>
            <a:r>
              <a:rPr lang="en-US" dirty="0"/>
              <a:t> as a public servant in any way that could result in </a:t>
            </a:r>
            <a:r>
              <a:rPr lang="en-US" b="1" dirty="0"/>
              <a:t>pecuniary benefit for himself, any relative, or any other person</a:t>
            </a:r>
            <a:r>
              <a:rPr lang="en-US" dirty="0"/>
              <a:t>, if the </a:t>
            </a:r>
            <a:r>
              <a:rPr lang="en-US" b="1" dirty="0"/>
              <a:t>information has not been communicated to the public or is not public information</a:t>
            </a:r>
            <a:r>
              <a:rPr lang="en-US" dirty="0"/>
              <a:t>.</a:t>
            </a:r>
          </a:p>
          <a:p>
            <a:pPr eaLnBrk="1" hangingPunct="1">
              <a:lnSpc>
                <a:spcPct val="90000"/>
              </a:lnSpc>
              <a:buFont typeface="Wingdings" panose="05000000000000000000" pitchFamily="2" charset="2"/>
              <a:buNone/>
              <a:defRPr/>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a:extLst>
              <a:ext uri="{FF2B5EF4-FFF2-40B4-BE49-F238E27FC236}">
                <a16:creationId xmlns:a16="http://schemas.microsoft.com/office/drawing/2014/main" id="{F4603145-AF69-4438-AE96-E4026AFBF048}"/>
              </a:ext>
            </a:extLst>
          </p:cNvPr>
          <p:cNvSpPr>
            <a:spLocks noGrp="1" noChangeArrowheads="1"/>
          </p:cNvSpPr>
          <p:nvPr>
            <p:ph type="title"/>
          </p:nvPr>
        </p:nvSpPr>
        <p:spPr/>
        <p:txBody>
          <a:bodyPr/>
          <a:lstStyle/>
          <a:p>
            <a:pPr eaLnBrk="1" hangingPunct="1">
              <a:defRPr/>
            </a:pPr>
            <a:r>
              <a:rPr lang="en-US" sz="4000" b="1" i="1" dirty="0"/>
              <a:t>Section 25-4-105(5) – </a:t>
            </a:r>
            <a:br>
              <a:rPr lang="en-US" sz="4000" b="1" i="1" dirty="0"/>
            </a:br>
            <a:r>
              <a:rPr lang="en-US" sz="4000" b="1" i="1" dirty="0"/>
              <a:t>Insider Information</a:t>
            </a:r>
          </a:p>
        </p:txBody>
      </p:sp>
      <p:sp>
        <p:nvSpPr>
          <p:cNvPr id="218115" name="Rectangle 3">
            <a:extLst>
              <a:ext uri="{FF2B5EF4-FFF2-40B4-BE49-F238E27FC236}">
                <a16:creationId xmlns:a16="http://schemas.microsoft.com/office/drawing/2014/main" id="{6D402869-166F-4B40-B1AD-8F369247E05D}"/>
              </a:ext>
            </a:extLst>
          </p:cNvPr>
          <p:cNvSpPr>
            <a:spLocks noGrp="1" noChangeArrowheads="1"/>
          </p:cNvSpPr>
          <p:nvPr>
            <p:ph type="body" idx="1"/>
          </p:nvPr>
        </p:nvSpPr>
        <p:spPr>
          <a:xfrm>
            <a:off x="1981200" y="2119314"/>
            <a:ext cx="8229600" cy="3976687"/>
          </a:xfrm>
        </p:spPr>
        <p:txBody>
          <a:bodyPr/>
          <a:lstStyle/>
          <a:p>
            <a:pPr eaLnBrk="1" hangingPunct="1">
              <a:defRPr/>
            </a:pPr>
            <a:r>
              <a:rPr lang="en-US" sz="3600" dirty="0">
                <a:solidFill>
                  <a:srgbClr val="99FF66"/>
                </a:solidFill>
              </a:rPr>
              <a:t>Comes up most often in connection with economic development.</a:t>
            </a:r>
          </a:p>
          <a:p>
            <a:pPr eaLnBrk="1" hangingPunct="1">
              <a:defRPr/>
            </a:pPr>
            <a:r>
              <a:rPr lang="en-US" sz="3600" dirty="0">
                <a:solidFill>
                  <a:srgbClr val="99FF66"/>
                </a:solidFill>
              </a:rPr>
              <a:t>Nonpublic information may not be revealed if it </a:t>
            </a:r>
            <a:r>
              <a:rPr lang="en-US" sz="3600" u="sng" dirty="0">
                <a:solidFill>
                  <a:srgbClr val="99FF66"/>
                </a:solidFill>
              </a:rPr>
              <a:t>might</a:t>
            </a:r>
            <a:r>
              <a:rPr lang="en-US" sz="3600" dirty="0">
                <a:solidFill>
                  <a:srgbClr val="99FF66"/>
                </a:solidFill>
              </a:rPr>
              <a:t> result in a monetary benefit to </a:t>
            </a:r>
            <a:r>
              <a:rPr lang="en-US" sz="3600" u="sng" dirty="0">
                <a:solidFill>
                  <a:srgbClr val="99FF66"/>
                </a:solidFill>
              </a:rPr>
              <a:t>anyone</a:t>
            </a:r>
            <a:r>
              <a:rPr lang="en-US" sz="3600" dirty="0">
                <a:solidFill>
                  <a:srgbClr val="99FF66"/>
                </a:solidFill>
              </a:rPr>
              <a:t>.</a:t>
            </a:r>
          </a:p>
          <a:p>
            <a:pPr eaLnBrk="1" hangingPunct="1">
              <a:defRPr/>
            </a:pPr>
            <a:r>
              <a:rPr lang="en-US" sz="3600" dirty="0">
                <a:solidFill>
                  <a:srgbClr val="99FF66"/>
                </a:solidFill>
              </a:rPr>
              <a:t>Could apply to a former public servant.</a:t>
            </a:r>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a:extLst>
              <a:ext uri="{FF2B5EF4-FFF2-40B4-BE49-F238E27FC236}">
                <a16:creationId xmlns:a16="http://schemas.microsoft.com/office/drawing/2014/main" id="{2415EEE1-C8F6-4B44-913A-6BB66BF14F3B}"/>
              </a:ext>
            </a:extLst>
          </p:cNvPr>
          <p:cNvSpPr>
            <a:spLocks noGrp="1" noChangeArrowheads="1"/>
          </p:cNvSpPr>
          <p:nvPr>
            <p:ph type="title"/>
          </p:nvPr>
        </p:nvSpPr>
        <p:spPr>
          <a:xfrm>
            <a:off x="1905000" y="2133600"/>
            <a:ext cx="8229600" cy="2667000"/>
          </a:xfrm>
        </p:spPr>
        <p:txBody>
          <a:bodyPr/>
          <a:lstStyle/>
          <a:p>
            <a:pPr eaLnBrk="1" hangingPunct="1">
              <a:defRPr/>
            </a:pPr>
            <a:r>
              <a:rPr lang="en-US" sz="5400" b="1" dirty="0"/>
              <a:t>ETHICS IN GOVERNMENT LAW</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a:extLst>
              <a:ext uri="{FF2B5EF4-FFF2-40B4-BE49-F238E27FC236}">
                <a16:creationId xmlns:a16="http://schemas.microsoft.com/office/drawing/2014/main" id="{87F3220B-DB8F-49CE-AF7F-9EF6B326379D}"/>
              </a:ext>
            </a:extLst>
          </p:cNvPr>
          <p:cNvSpPr>
            <a:spLocks noGrp="1" noChangeArrowheads="1"/>
          </p:cNvSpPr>
          <p:nvPr>
            <p:ph type="ctrTitle"/>
          </p:nvPr>
        </p:nvSpPr>
        <p:spPr/>
        <p:txBody>
          <a:bodyPr/>
          <a:lstStyle/>
          <a:p>
            <a:pPr eaLnBrk="1" hangingPunct="1">
              <a:defRPr/>
            </a:pPr>
            <a:r>
              <a:rPr lang="en-US" b="1" dirty="0"/>
              <a:t>THE COMPLAINT PROCEDURE</a:t>
            </a:r>
            <a:r>
              <a:rPr lang="en-US" dirty="0"/>
              <a:t> </a:t>
            </a:r>
          </a:p>
        </p:txBody>
      </p:sp>
      <p:sp>
        <p:nvSpPr>
          <p:cNvPr id="81925" name="Rectangle 5">
            <a:extLst>
              <a:ext uri="{FF2B5EF4-FFF2-40B4-BE49-F238E27FC236}">
                <a16:creationId xmlns:a16="http://schemas.microsoft.com/office/drawing/2014/main" id="{8BC29EE2-1886-4680-BF85-8E46F7223292}"/>
              </a:ext>
            </a:extLst>
          </p:cNvPr>
          <p:cNvSpPr>
            <a:spLocks noGrp="1" noChangeArrowheads="1"/>
          </p:cNvSpPr>
          <p:nvPr>
            <p:ph type="subTitle" idx="1"/>
          </p:nvPr>
        </p:nvSpPr>
        <p:spPr/>
        <p:txBody>
          <a:bodyPr/>
          <a:lstStyle/>
          <a:p>
            <a:pPr eaLnBrk="1" hangingPunct="1">
              <a:defRPr/>
            </a:pPr>
            <a:r>
              <a:rPr lang="en-US" dirty="0"/>
              <a:t>Investigation and Enforcement of Ethics in Government Violations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76" name="Rectangle 12">
            <a:extLst>
              <a:ext uri="{FF2B5EF4-FFF2-40B4-BE49-F238E27FC236}">
                <a16:creationId xmlns:a16="http://schemas.microsoft.com/office/drawing/2014/main" id="{27B05DD9-A8BD-4ED2-995B-51983E61FEF9}"/>
              </a:ext>
            </a:extLst>
          </p:cNvPr>
          <p:cNvSpPr>
            <a:spLocks noGrp="1" noChangeArrowheads="1"/>
          </p:cNvSpPr>
          <p:nvPr>
            <p:ph type="title"/>
          </p:nvPr>
        </p:nvSpPr>
        <p:spPr/>
        <p:txBody>
          <a:bodyPr/>
          <a:lstStyle/>
          <a:p>
            <a:pPr eaLnBrk="1" hangingPunct="1">
              <a:defRPr/>
            </a:pPr>
            <a:r>
              <a:rPr lang="en-US" dirty="0"/>
              <a:t>Complaint Process</a:t>
            </a:r>
          </a:p>
        </p:txBody>
      </p:sp>
      <p:sp>
        <p:nvSpPr>
          <p:cNvPr id="88077" name="Rectangle 13">
            <a:extLst>
              <a:ext uri="{FF2B5EF4-FFF2-40B4-BE49-F238E27FC236}">
                <a16:creationId xmlns:a16="http://schemas.microsoft.com/office/drawing/2014/main" id="{1D44B759-325A-4A91-8417-E8EBF06CF2E8}"/>
              </a:ext>
            </a:extLst>
          </p:cNvPr>
          <p:cNvSpPr>
            <a:spLocks noGrp="1" noChangeArrowheads="1"/>
          </p:cNvSpPr>
          <p:nvPr>
            <p:ph type="body" idx="1"/>
          </p:nvPr>
        </p:nvSpPr>
        <p:spPr/>
        <p:txBody>
          <a:bodyPr/>
          <a:lstStyle/>
          <a:p>
            <a:pPr eaLnBrk="1" hangingPunct="1">
              <a:defRPr/>
            </a:pPr>
            <a:r>
              <a:rPr lang="en-US" sz="2800" dirty="0"/>
              <a:t>Sworn complaint must be filed alleging a violation of law by a public servant before an investigation can be conducted.</a:t>
            </a:r>
          </a:p>
          <a:p>
            <a:pPr eaLnBrk="1" hangingPunct="1">
              <a:defRPr/>
            </a:pPr>
            <a:r>
              <a:rPr lang="en-US" sz="2800" dirty="0"/>
              <a:t>If investigation is authorized by Commission, it is conducted before respondent is notified.</a:t>
            </a:r>
          </a:p>
          <a:p>
            <a:pPr eaLnBrk="1" hangingPunct="1">
              <a:defRPr/>
            </a:pPr>
            <a:r>
              <a:rPr lang="en-US" sz="2800" dirty="0"/>
              <a:t>Respondent has 30 days to file a response.</a:t>
            </a:r>
          </a:p>
          <a:p>
            <a:pPr eaLnBrk="1" hangingPunct="1">
              <a:defRPr/>
            </a:pPr>
            <a:r>
              <a:rPr lang="en-US" sz="2800" dirty="0"/>
              <a:t>All investigative proceedings and records are strictly confidential, and breach of confidentiality constitutes a crime.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4" name="Rectangle 6">
            <a:extLst>
              <a:ext uri="{FF2B5EF4-FFF2-40B4-BE49-F238E27FC236}">
                <a16:creationId xmlns:a16="http://schemas.microsoft.com/office/drawing/2014/main" id="{9E83DBBF-7127-43A8-B3E2-D2D4439A9CE4}"/>
              </a:ext>
            </a:extLst>
          </p:cNvPr>
          <p:cNvSpPr>
            <a:spLocks noGrp="1" noChangeArrowheads="1"/>
          </p:cNvSpPr>
          <p:nvPr>
            <p:ph type="title"/>
          </p:nvPr>
        </p:nvSpPr>
        <p:spPr/>
        <p:txBody>
          <a:bodyPr/>
          <a:lstStyle/>
          <a:p>
            <a:pPr eaLnBrk="1" hangingPunct="1">
              <a:defRPr/>
            </a:pPr>
            <a:r>
              <a:rPr lang="en-US" dirty="0"/>
              <a:t>Enforcement </a:t>
            </a:r>
          </a:p>
        </p:txBody>
      </p:sp>
      <p:sp>
        <p:nvSpPr>
          <p:cNvPr id="94215" name="Rectangle 7">
            <a:extLst>
              <a:ext uri="{FF2B5EF4-FFF2-40B4-BE49-F238E27FC236}">
                <a16:creationId xmlns:a16="http://schemas.microsoft.com/office/drawing/2014/main" id="{0E5FA2E9-9100-4DD5-A4EF-A0D93FECCD0E}"/>
              </a:ext>
            </a:extLst>
          </p:cNvPr>
          <p:cNvSpPr>
            <a:spLocks noGrp="1" noChangeArrowheads="1"/>
          </p:cNvSpPr>
          <p:nvPr>
            <p:ph type="body" idx="1"/>
          </p:nvPr>
        </p:nvSpPr>
        <p:spPr>
          <a:xfrm>
            <a:off x="1981200" y="1371600"/>
            <a:ext cx="8229600" cy="5105400"/>
          </a:xfrm>
        </p:spPr>
        <p:txBody>
          <a:bodyPr/>
          <a:lstStyle/>
          <a:p>
            <a:pPr eaLnBrk="1" hangingPunct="1">
              <a:defRPr/>
            </a:pPr>
            <a:r>
              <a:rPr lang="en-US" dirty="0"/>
              <a:t>Commission will hold hearings to determine guilt and to impose penalties.</a:t>
            </a:r>
          </a:p>
          <a:p>
            <a:pPr eaLnBrk="1" hangingPunct="1">
              <a:defRPr/>
            </a:pPr>
            <a:r>
              <a:rPr lang="en-US" dirty="0"/>
              <a:t>Appeals go to Hinds County Circuit Court.</a:t>
            </a:r>
          </a:p>
          <a:p>
            <a:pPr eaLnBrk="1" hangingPunct="1">
              <a:defRPr/>
            </a:pPr>
            <a:r>
              <a:rPr lang="en-US" dirty="0"/>
              <a:t>Commission will impose fines up to $10,000, censures and equitable remedies on all public servants. </a:t>
            </a:r>
          </a:p>
          <a:p>
            <a:pPr eaLnBrk="1" hangingPunct="1">
              <a:defRPr/>
            </a:pPr>
            <a:r>
              <a:rPr lang="en-US" dirty="0"/>
              <a:t>Commission can </a:t>
            </a:r>
            <a:r>
              <a:rPr lang="en-US" i="1" dirty="0"/>
              <a:t>recommend</a:t>
            </a:r>
            <a:r>
              <a:rPr lang="en-US" dirty="0"/>
              <a:t> that Hinds County Circuit Court remove an official or suspend or demote an employee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a:extLst>
              <a:ext uri="{FF2B5EF4-FFF2-40B4-BE49-F238E27FC236}">
                <a16:creationId xmlns:a16="http://schemas.microsoft.com/office/drawing/2014/main" id="{6E0475AC-91FC-40EA-9816-F5EBA1752436}"/>
              </a:ext>
            </a:extLst>
          </p:cNvPr>
          <p:cNvSpPr>
            <a:spLocks noGrp="1" noChangeArrowheads="1"/>
          </p:cNvSpPr>
          <p:nvPr>
            <p:ph type="subTitle" idx="1"/>
          </p:nvPr>
        </p:nvSpPr>
        <p:spPr>
          <a:xfrm>
            <a:off x="2057400" y="2819400"/>
            <a:ext cx="8001000" cy="1371600"/>
          </a:xfrm>
        </p:spPr>
        <p:txBody>
          <a:bodyPr/>
          <a:lstStyle/>
          <a:p>
            <a:pPr eaLnBrk="1" hangingPunct="1">
              <a:defRPr/>
            </a:pPr>
            <a:r>
              <a:rPr lang="en-US" sz="5400" b="1" dirty="0">
                <a:solidFill>
                  <a:schemeClr val="tx2"/>
                </a:solidFill>
                <a:latin typeface="Arial" charset="0"/>
              </a:rPr>
              <a:t>PUBLIC RECORDS ACT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7378" name="Rectangle 2">
            <a:extLst>
              <a:ext uri="{FF2B5EF4-FFF2-40B4-BE49-F238E27FC236}">
                <a16:creationId xmlns:a16="http://schemas.microsoft.com/office/drawing/2014/main" id="{0D3752D3-9127-4AAA-BBA9-439A026B0FF6}"/>
              </a:ext>
            </a:extLst>
          </p:cNvPr>
          <p:cNvSpPr>
            <a:spLocks noGrp="1" noChangeArrowheads="1"/>
          </p:cNvSpPr>
          <p:nvPr>
            <p:ph type="title"/>
          </p:nvPr>
        </p:nvSpPr>
        <p:spPr/>
        <p:txBody>
          <a:bodyPr/>
          <a:lstStyle/>
          <a:p>
            <a:pPr eaLnBrk="1" hangingPunct="1">
              <a:defRPr/>
            </a:pPr>
            <a:r>
              <a:rPr lang="en-US" b="1" dirty="0"/>
              <a:t>PUBLIC RECORDS ACT</a:t>
            </a:r>
          </a:p>
        </p:txBody>
      </p:sp>
      <p:sp>
        <p:nvSpPr>
          <p:cNvPr id="357379" name="Rectangle 3">
            <a:extLst>
              <a:ext uri="{FF2B5EF4-FFF2-40B4-BE49-F238E27FC236}">
                <a16:creationId xmlns:a16="http://schemas.microsoft.com/office/drawing/2014/main" id="{77D73B0B-427D-4656-9F18-CEB4BA40DB19}"/>
              </a:ext>
            </a:extLst>
          </p:cNvPr>
          <p:cNvSpPr>
            <a:spLocks noGrp="1" noChangeArrowheads="1"/>
          </p:cNvSpPr>
          <p:nvPr>
            <p:ph type="body" idx="1"/>
          </p:nvPr>
        </p:nvSpPr>
        <p:spPr>
          <a:xfrm>
            <a:off x="1981200" y="1600200"/>
            <a:ext cx="8229600" cy="4800600"/>
          </a:xfrm>
        </p:spPr>
        <p:txBody>
          <a:bodyPr/>
          <a:lstStyle/>
          <a:p>
            <a:pPr eaLnBrk="1" hangingPunct="1">
              <a:lnSpc>
                <a:spcPct val="90000"/>
              </a:lnSpc>
              <a:defRPr/>
            </a:pPr>
            <a:r>
              <a:rPr lang="en-US" dirty="0"/>
              <a:t>All documents and other records, including electronic records, related to government business are public records.</a:t>
            </a:r>
          </a:p>
          <a:p>
            <a:pPr eaLnBrk="1" hangingPunct="1">
              <a:lnSpc>
                <a:spcPct val="90000"/>
              </a:lnSpc>
              <a:defRPr/>
            </a:pPr>
            <a:r>
              <a:rPr lang="en-US" dirty="0"/>
              <a:t>Everyone has the right to inspect or copy.</a:t>
            </a:r>
          </a:p>
          <a:p>
            <a:pPr eaLnBrk="1" hangingPunct="1">
              <a:lnSpc>
                <a:spcPct val="90000"/>
              </a:lnSpc>
              <a:defRPr/>
            </a:pPr>
            <a:r>
              <a:rPr lang="en-US" dirty="0"/>
              <a:t>Government can recoup actual cost of retrieving and/or copying public records.</a:t>
            </a:r>
          </a:p>
          <a:p>
            <a:pPr eaLnBrk="1" hangingPunct="1">
              <a:lnSpc>
                <a:spcPct val="90000"/>
              </a:lnSpc>
              <a:defRPr/>
            </a:pPr>
            <a:r>
              <a:rPr lang="en-US" dirty="0"/>
              <a:t>Many records are exempted.</a:t>
            </a:r>
          </a:p>
          <a:p>
            <a:pPr eaLnBrk="1" hangingPunct="1">
              <a:lnSpc>
                <a:spcPct val="90000"/>
              </a:lnSpc>
              <a:defRPr/>
            </a:pPr>
            <a:r>
              <a:rPr lang="en-US" dirty="0"/>
              <a:t>If record contains exempt material, government may have to redact and copy.</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57378"/>
                                        </p:tgtEl>
                                        <p:attrNameLst>
                                          <p:attrName>style.visibility</p:attrName>
                                        </p:attrNameLst>
                                      </p:cBhvr>
                                      <p:to>
                                        <p:strVal val="visible"/>
                                      </p:to>
                                    </p:set>
                                    <p:animEffect transition="in" filter="fade">
                                      <p:cBhvr>
                                        <p:cTn id="7" dur="1000"/>
                                        <p:tgtEl>
                                          <p:spTgt spid="357378"/>
                                        </p:tgtEl>
                                      </p:cBhvr>
                                    </p:animEffect>
                                    <p:anim calcmode="lin" valueType="num">
                                      <p:cBhvr>
                                        <p:cTn id="8" dur="1000" fill="hold"/>
                                        <p:tgtEl>
                                          <p:spTgt spid="357378"/>
                                        </p:tgtEl>
                                        <p:attrNameLst>
                                          <p:attrName>ppt_x</p:attrName>
                                        </p:attrNameLst>
                                      </p:cBhvr>
                                      <p:tavLst>
                                        <p:tav tm="0">
                                          <p:val>
                                            <p:strVal val="#ppt_x"/>
                                          </p:val>
                                        </p:tav>
                                        <p:tav tm="100000">
                                          <p:val>
                                            <p:strVal val="#ppt_x"/>
                                          </p:val>
                                        </p:tav>
                                      </p:tavLst>
                                    </p:anim>
                                    <p:anim calcmode="lin" valueType="num">
                                      <p:cBhvr>
                                        <p:cTn id="9" dur="898" decel="100000" fill="hold"/>
                                        <p:tgtEl>
                                          <p:spTgt spid="35737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57378"/>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57379">
                                            <p:txEl>
                                              <p:pRg st="0" end="0"/>
                                            </p:txEl>
                                          </p:spTgt>
                                        </p:tgtEl>
                                        <p:attrNameLst>
                                          <p:attrName>style.visibility</p:attrName>
                                        </p:attrNameLst>
                                      </p:cBhvr>
                                      <p:to>
                                        <p:strVal val="visible"/>
                                      </p:to>
                                    </p:set>
                                    <p:animEffect transition="in" filter="fade">
                                      <p:cBhvr>
                                        <p:cTn id="15" dur="1000"/>
                                        <p:tgtEl>
                                          <p:spTgt spid="357379">
                                            <p:txEl>
                                              <p:pRg st="0" end="0"/>
                                            </p:txEl>
                                          </p:spTgt>
                                        </p:tgtEl>
                                      </p:cBhvr>
                                    </p:animEffect>
                                    <p:anim calcmode="lin" valueType="num">
                                      <p:cBhvr>
                                        <p:cTn id="16" dur="1000" fill="hold"/>
                                        <p:tgtEl>
                                          <p:spTgt spid="357379">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57379">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5737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57379">
                                            <p:txEl>
                                              <p:pRg st="1" end="1"/>
                                            </p:txEl>
                                          </p:spTgt>
                                        </p:tgtEl>
                                        <p:attrNameLst>
                                          <p:attrName>style.visibility</p:attrName>
                                        </p:attrNameLst>
                                      </p:cBhvr>
                                      <p:to>
                                        <p:strVal val="visible"/>
                                      </p:to>
                                    </p:set>
                                    <p:animEffect transition="in" filter="fade">
                                      <p:cBhvr>
                                        <p:cTn id="23" dur="1000"/>
                                        <p:tgtEl>
                                          <p:spTgt spid="357379">
                                            <p:txEl>
                                              <p:pRg st="1" end="1"/>
                                            </p:txEl>
                                          </p:spTgt>
                                        </p:tgtEl>
                                      </p:cBhvr>
                                    </p:animEffect>
                                    <p:anim calcmode="lin" valueType="num">
                                      <p:cBhvr>
                                        <p:cTn id="24" dur="1000" fill="hold"/>
                                        <p:tgtEl>
                                          <p:spTgt spid="357379">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57379">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5737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57379">
                                            <p:txEl>
                                              <p:pRg st="2" end="2"/>
                                            </p:txEl>
                                          </p:spTgt>
                                        </p:tgtEl>
                                        <p:attrNameLst>
                                          <p:attrName>style.visibility</p:attrName>
                                        </p:attrNameLst>
                                      </p:cBhvr>
                                      <p:to>
                                        <p:strVal val="visible"/>
                                      </p:to>
                                    </p:set>
                                    <p:animEffect transition="in" filter="fade">
                                      <p:cBhvr>
                                        <p:cTn id="31" dur="1000"/>
                                        <p:tgtEl>
                                          <p:spTgt spid="357379">
                                            <p:txEl>
                                              <p:pRg st="2" end="2"/>
                                            </p:txEl>
                                          </p:spTgt>
                                        </p:tgtEl>
                                      </p:cBhvr>
                                    </p:animEffect>
                                    <p:anim calcmode="lin" valueType="num">
                                      <p:cBhvr>
                                        <p:cTn id="32" dur="1000" fill="hold"/>
                                        <p:tgtEl>
                                          <p:spTgt spid="357379">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57379">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5737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57379">
                                            <p:txEl>
                                              <p:pRg st="3" end="3"/>
                                            </p:txEl>
                                          </p:spTgt>
                                        </p:tgtEl>
                                        <p:attrNameLst>
                                          <p:attrName>style.visibility</p:attrName>
                                        </p:attrNameLst>
                                      </p:cBhvr>
                                      <p:to>
                                        <p:strVal val="visible"/>
                                      </p:to>
                                    </p:set>
                                    <p:animEffect transition="in" filter="fade">
                                      <p:cBhvr>
                                        <p:cTn id="39" dur="1000"/>
                                        <p:tgtEl>
                                          <p:spTgt spid="357379">
                                            <p:txEl>
                                              <p:pRg st="3" end="3"/>
                                            </p:txEl>
                                          </p:spTgt>
                                        </p:tgtEl>
                                      </p:cBhvr>
                                    </p:animEffect>
                                    <p:anim calcmode="lin" valueType="num">
                                      <p:cBhvr>
                                        <p:cTn id="40" dur="1000" fill="hold"/>
                                        <p:tgtEl>
                                          <p:spTgt spid="357379">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57379">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5737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57379">
                                            <p:txEl>
                                              <p:pRg st="4" end="4"/>
                                            </p:txEl>
                                          </p:spTgt>
                                        </p:tgtEl>
                                        <p:attrNameLst>
                                          <p:attrName>style.visibility</p:attrName>
                                        </p:attrNameLst>
                                      </p:cBhvr>
                                      <p:to>
                                        <p:strVal val="visible"/>
                                      </p:to>
                                    </p:set>
                                    <p:animEffect transition="in" filter="fade">
                                      <p:cBhvr>
                                        <p:cTn id="47" dur="1000"/>
                                        <p:tgtEl>
                                          <p:spTgt spid="357379">
                                            <p:txEl>
                                              <p:pRg st="4" end="4"/>
                                            </p:txEl>
                                          </p:spTgt>
                                        </p:tgtEl>
                                      </p:cBhvr>
                                    </p:animEffect>
                                    <p:anim calcmode="lin" valueType="num">
                                      <p:cBhvr>
                                        <p:cTn id="48" dur="1000" fill="hold"/>
                                        <p:tgtEl>
                                          <p:spTgt spid="357379">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357379">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357379">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7378" grpId="0"/>
      <p:bldP spid="357379"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a:extLst>
              <a:ext uri="{FF2B5EF4-FFF2-40B4-BE49-F238E27FC236}">
                <a16:creationId xmlns:a16="http://schemas.microsoft.com/office/drawing/2014/main" id="{791E490A-449E-45A1-B209-671111F60230}"/>
              </a:ext>
            </a:extLst>
          </p:cNvPr>
          <p:cNvSpPr>
            <a:spLocks noGrp="1" noChangeArrowheads="1"/>
          </p:cNvSpPr>
          <p:nvPr>
            <p:ph type="title"/>
          </p:nvPr>
        </p:nvSpPr>
        <p:spPr>
          <a:xfrm>
            <a:off x="1981200" y="381000"/>
            <a:ext cx="8229600" cy="914400"/>
          </a:xfrm>
        </p:spPr>
        <p:txBody>
          <a:bodyPr/>
          <a:lstStyle/>
          <a:p>
            <a:pPr eaLnBrk="1" hangingPunct="1">
              <a:defRPr/>
            </a:pPr>
            <a:r>
              <a:rPr lang="en-US" sz="4000" b="1" dirty="0">
                <a:effectLst/>
              </a:rPr>
              <a:t>Incident/Investigative Reports</a:t>
            </a:r>
            <a:endParaRPr lang="en-US" sz="4000" b="1" dirty="0"/>
          </a:p>
        </p:txBody>
      </p:sp>
      <p:sp>
        <p:nvSpPr>
          <p:cNvPr id="369667" name="Rectangle 3">
            <a:extLst>
              <a:ext uri="{FF2B5EF4-FFF2-40B4-BE49-F238E27FC236}">
                <a16:creationId xmlns:a16="http://schemas.microsoft.com/office/drawing/2014/main" id="{93DA6E4C-0E43-48BE-8F3F-D96C7FB7ACDD}"/>
              </a:ext>
            </a:extLst>
          </p:cNvPr>
          <p:cNvSpPr>
            <a:spLocks noGrp="1" noChangeArrowheads="1"/>
          </p:cNvSpPr>
          <p:nvPr>
            <p:ph type="body" idx="1"/>
          </p:nvPr>
        </p:nvSpPr>
        <p:spPr>
          <a:xfrm>
            <a:off x="1981200" y="1371600"/>
            <a:ext cx="8229600" cy="5181600"/>
          </a:xfrm>
        </p:spPr>
        <p:txBody>
          <a:bodyPr/>
          <a:lstStyle/>
          <a:p>
            <a:pPr eaLnBrk="1" hangingPunct="1">
              <a:defRPr/>
            </a:pPr>
            <a:r>
              <a:rPr lang="en-US" sz="3000" dirty="0"/>
              <a:t>Defines “incident report,” “investigative report” and “law enforcement agency.”</a:t>
            </a:r>
          </a:p>
          <a:p>
            <a:pPr eaLnBrk="1" hangingPunct="1">
              <a:defRPr/>
            </a:pPr>
            <a:r>
              <a:rPr lang="en-US" sz="3000" dirty="0"/>
              <a:t>Incident report must include identity of person arrested, date, time, location and nature of offense.</a:t>
            </a:r>
          </a:p>
          <a:p>
            <a:pPr eaLnBrk="1" hangingPunct="1">
              <a:defRPr/>
            </a:pPr>
            <a:r>
              <a:rPr lang="en-US" sz="3000" dirty="0"/>
              <a:t>Incident report </a:t>
            </a:r>
            <a:r>
              <a:rPr lang="en-US" sz="3000" u="sng" dirty="0"/>
              <a:t>must</a:t>
            </a:r>
            <a:r>
              <a:rPr lang="en-US" sz="3000" dirty="0"/>
              <a:t> be disclosed.</a:t>
            </a:r>
          </a:p>
          <a:p>
            <a:pPr eaLnBrk="1" hangingPunct="1">
              <a:defRPr/>
            </a:pPr>
            <a:r>
              <a:rPr lang="en-US" sz="3000" dirty="0"/>
              <a:t>Investigative reports may contain detailed information about crime and victim.</a:t>
            </a:r>
          </a:p>
          <a:p>
            <a:pPr eaLnBrk="1" hangingPunct="1">
              <a:defRPr/>
            </a:pPr>
            <a:r>
              <a:rPr lang="en-US" sz="3000" dirty="0"/>
              <a:t>Investigative report </a:t>
            </a:r>
            <a:r>
              <a:rPr lang="en-US" sz="3000" u="sng" dirty="0"/>
              <a:t>does not</a:t>
            </a:r>
            <a:r>
              <a:rPr lang="en-US" sz="3000" dirty="0"/>
              <a:t> have to be disclosed.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1106" name="Rectangle 2">
            <a:extLst>
              <a:ext uri="{FF2B5EF4-FFF2-40B4-BE49-F238E27FC236}">
                <a16:creationId xmlns:a16="http://schemas.microsoft.com/office/drawing/2014/main" id="{37832E11-2CC1-40CC-BE68-56907F8DC6C2}"/>
              </a:ext>
            </a:extLst>
          </p:cNvPr>
          <p:cNvSpPr>
            <a:spLocks noGrp="1" noChangeArrowheads="1"/>
          </p:cNvSpPr>
          <p:nvPr>
            <p:ph type="title"/>
          </p:nvPr>
        </p:nvSpPr>
        <p:spPr>
          <a:xfrm>
            <a:off x="1981200" y="381000"/>
            <a:ext cx="8229600" cy="1143000"/>
          </a:xfrm>
        </p:spPr>
        <p:txBody>
          <a:bodyPr/>
          <a:lstStyle/>
          <a:p>
            <a:pPr eaLnBrk="1" hangingPunct="1">
              <a:defRPr/>
            </a:pPr>
            <a:r>
              <a:rPr lang="en-US" dirty="0"/>
              <a:t>Public Records Opinions</a:t>
            </a:r>
          </a:p>
        </p:txBody>
      </p:sp>
      <p:sp>
        <p:nvSpPr>
          <p:cNvPr id="431107" name="Rectangle 3">
            <a:extLst>
              <a:ext uri="{FF2B5EF4-FFF2-40B4-BE49-F238E27FC236}">
                <a16:creationId xmlns:a16="http://schemas.microsoft.com/office/drawing/2014/main" id="{0332668F-A584-4B25-B778-7BF54C010DB7}"/>
              </a:ext>
            </a:extLst>
          </p:cNvPr>
          <p:cNvSpPr>
            <a:spLocks noGrp="1" noChangeArrowheads="1"/>
          </p:cNvSpPr>
          <p:nvPr>
            <p:ph type="body" idx="1"/>
          </p:nvPr>
        </p:nvSpPr>
        <p:spPr>
          <a:xfrm>
            <a:off x="1981200" y="1371600"/>
            <a:ext cx="8229600" cy="5029200"/>
          </a:xfrm>
        </p:spPr>
        <p:txBody>
          <a:bodyPr/>
          <a:lstStyle/>
          <a:p>
            <a:pPr marL="1588" indent="-1588" eaLnBrk="1" hangingPunct="1">
              <a:lnSpc>
                <a:spcPct val="80000"/>
              </a:lnSpc>
              <a:defRPr/>
            </a:pPr>
            <a:r>
              <a:rPr lang="en-US" sz="2200" b="1" dirty="0"/>
              <a:t>R-10-005, Sacharin vs. Horn Lake Police Department</a:t>
            </a:r>
            <a:endParaRPr lang="en-US" sz="2200" dirty="0"/>
          </a:p>
          <a:p>
            <a:pPr marL="1588" indent="-1588" eaLnBrk="1" hangingPunct="1">
              <a:lnSpc>
                <a:spcPct val="80000"/>
              </a:lnSpc>
              <a:buNone/>
              <a:defRPr/>
            </a:pPr>
            <a:r>
              <a:rPr lang="en-US" sz="2200" dirty="0"/>
              <a:t>When a police “investigative report” contains information which should have been contained in an “incident report,” the exempt information must be redacted, and the redacted report must be produced.</a:t>
            </a:r>
          </a:p>
          <a:p>
            <a:pPr marL="1588" indent="-1588" eaLnBrk="1" hangingPunct="1">
              <a:lnSpc>
                <a:spcPct val="80000"/>
              </a:lnSpc>
              <a:buNone/>
              <a:defRPr/>
            </a:pPr>
            <a:endParaRPr lang="en-US" sz="2200" b="1" dirty="0"/>
          </a:p>
          <a:p>
            <a:pPr marL="1588" indent="-1588" eaLnBrk="1" hangingPunct="1">
              <a:lnSpc>
                <a:spcPct val="80000"/>
              </a:lnSpc>
              <a:defRPr/>
            </a:pPr>
            <a:r>
              <a:rPr lang="en-US" sz="2200" b="1" dirty="0"/>
              <a:t>R-10-008, Webster vs. Southaven Police Dept.</a:t>
            </a:r>
            <a:endParaRPr lang="en-US" sz="2200" dirty="0"/>
          </a:p>
          <a:p>
            <a:pPr marL="1588" indent="-1588" eaLnBrk="1" hangingPunct="1">
              <a:lnSpc>
                <a:spcPct val="80000"/>
              </a:lnSpc>
              <a:buNone/>
              <a:defRPr/>
            </a:pPr>
            <a:r>
              <a:rPr lang="en-US" sz="2200" dirty="0"/>
              <a:t>Police department policy and procedure manuals are generally not exempt “investigative reports.” Internal affairs complaints may be exempted “personnel records.”</a:t>
            </a:r>
          </a:p>
          <a:p>
            <a:pPr marL="1588" indent="-1588" eaLnBrk="1" hangingPunct="1">
              <a:lnSpc>
                <a:spcPct val="80000"/>
              </a:lnSpc>
              <a:buNone/>
              <a:defRPr/>
            </a:pPr>
            <a:endParaRPr lang="en-US" sz="2200" b="1" dirty="0"/>
          </a:p>
          <a:p>
            <a:pPr marL="1588" indent="-1588" eaLnBrk="1" hangingPunct="1">
              <a:lnSpc>
                <a:spcPct val="80000"/>
              </a:lnSpc>
              <a:defRPr/>
            </a:pPr>
            <a:r>
              <a:rPr lang="en-US" sz="2200" b="1" dirty="0"/>
              <a:t>R-10-020; Swan vs. Hattiesburg Police Dept.</a:t>
            </a:r>
          </a:p>
          <a:p>
            <a:pPr marL="1588" indent="-1588" eaLnBrk="1" hangingPunct="1">
              <a:lnSpc>
                <a:spcPct val="80000"/>
              </a:lnSpc>
              <a:buNone/>
              <a:defRPr/>
            </a:pPr>
            <a:r>
              <a:rPr lang="en-US" sz="2000" dirty="0"/>
              <a:t>An incident report must contain a narrative description of the incident and must not contain investigative or victim information which could jeopardize investigations and prosecutions and may subject victims of crime to unwarranted public embarrassment or danger.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1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11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110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110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110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11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7"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7970" name="Rectangle 2">
            <a:extLst>
              <a:ext uri="{FF2B5EF4-FFF2-40B4-BE49-F238E27FC236}">
                <a16:creationId xmlns:a16="http://schemas.microsoft.com/office/drawing/2014/main" id="{6C624ECB-2A3C-45AD-AFE6-AE0BBE9B4976}"/>
              </a:ext>
            </a:extLst>
          </p:cNvPr>
          <p:cNvSpPr>
            <a:spLocks noGrp="1" noChangeArrowheads="1"/>
          </p:cNvSpPr>
          <p:nvPr>
            <p:ph type="title"/>
          </p:nvPr>
        </p:nvSpPr>
        <p:spPr>
          <a:xfrm>
            <a:off x="1981200" y="381000"/>
            <a:ext cx="8229600" cy="1143000"/>
          </a:xfrm>
        </p:spPr>
        <p:txBody>
          <a:bodyPr/>
          <a:lstStyle/>
          <a:p>
            <a:pPr eaLnBrk="1" hangingPunct="1">
              <a:defRPr/>
            </a:pPr>
            <a:r>
              <a:rPr lang="en-US" dirty="0"/>
              <a:t>Public Records Opinions</a:t>
            </a:r>
          </a:p>
        </p:txBody>
      </p:sp>
      <p:sp>
        <p:nvSpPr>
          <p:cNvPr id="467971" name="Rectangle 3">
            <a:extLst>
              <a:ext uri="{FF2B5EF4-FFF2-40B4-BE49-F238E27FC236}">
                <a16:creationId xmlns:a16="http://schemas.microsoft.com/office/drawing/2014/main" id="{41A1A292-3E9C-443C-A7AA-AFDAB7887C0E}"/>
              </a:ext>
            </a:extLst>
          </p:cNvPr>
          <p:cNvSpPr>
            <a:spLocks noGrp="1" noChangeArrowheads="1"/>
          </p:cNvSpPr>
          <p:nvPr>
            <p:ph type="body" idx="1"/>
          </p:nvPr>
        </p:nvSpPr>
        <p:spPr>
          <a:xfrm>
            <a:off x="1981200" y="1676400"/>
            <a:ext cx="8229600" cy="4724400"/>
          </a:xfrm>
        </p:spPr>
        <p:txBody>
          <a:bodyPr/>
          <a:lstStyle/>
          <a:p>
            <a:pPr marL="1588" indent="-1588" eaLnBrk="1" hangingPunct="1">
              <a:lnSpc>
                <a:spcPct val="80000"/>
              </a:lnSpc>
              <a:defRPr/>
            </a:pPr>
            <a:r>
              <a:rPr lang="en-US" sz="2000" b="1" dirty="0"/>
              <a:t>R-14-003:  Stallworth vs. Harrison County Coroner</a:t>
            </a:r>
            <a:endParaRPr lang="en-US" sz="2000" dirty="0"/>
          </a:p>
          <a:p>
            <a:pPr marL="1588" indent="-1588" eaLnBrk="1" hangingPunct="1">
              <a:lnSpc>
                <a:spcPct val="80000"/>
              </a:lnSpc>
              <a:buNone/>
              <a:defRPr/>
            </a:pPr>
            <a:r>
              <a:rPr lang="en-US" sz="2000" dirty="0"/>
              <a:t>Coroner’s autopsy report and photographs are law enforcement investigative records and are exempt.</a:t>
            </a:r>
          </a:p>
          <a:p>
            <a:pPr marL="1588" indent="-1588" eaLnBrk="1" hangingPunct="1">
              <a:lnSpc>
                <a:spcPct val="80000"/>
              </a:lnSpc>
              <a:buNone/>
              <a:defRPr/>
            </a:pPr>
            <a:endParaRPr lang="en-US" sz="2000" dirty="0"/>
          </a:p>
          <a:p>
            <a:pPr marL="1588" indent="-1588" eaLnBrk="1" hangingPunct="1">
              <a:lnSpc>
                <a:spcPct val="80000"/>
              </a:lnSpc>
              <a:defRPr/>
            </a:pPr>
            <a:r>
              <a:rPr lang="en-US" sz="2000" b="1" dirty="0"/>
              <a:t>R-10-013, Thomas vs. City of Gulfport</a:t>
            </a:r>
            <a:endParaRPr lang="en-US" sz="2000" dirty="0"/>
          </a:p>
          <a:p>
            <a:pPr marL="1588" indent="-1588" eaLnBrk="1" hangingPunct="1">
              <a:lnSpc>
                <a:spcPct val="80000"/>
              </a:lnSpc>
              <a:buNone/>
              <a:defRPr/>
            </a:pPr>
            <a:r>
              <a:rPr lang="en-US" sz="2000" dirty="0"/>
              <a:t>A person who requests public records must request an identifiable record or class of records before a public body can comply with the request. An "identifiable record" is one that staff of the public body can reasonably locate. An "identifiable record" is not a request for "information" in general.</a:t>
            </a:r>
          </a:p>
          <a:p>
            <a:pPr marL="1588" indent="-1588" eaLnBrk="1" hangingPunct="1">
              <a:lnSpc>
                <a:spcPct val="80000"/>
              </a:lnSpc>
              <a:buNone/>
              <a:defRPr/>
            </a:pPr>
            <a:endParaRPr lang="en-US" sz="2000" dirty="0"/>
          </a:p>
          <a:p>
            <a:pPr marL="1588" indent="-1588" eaLnBrk="1" hangingPunct="1">
              <a:lnSpc>
                <a:spcPct val="80000"/>
              </a:lnSpc>
              <a:defRPr/>
            </a:pPr>
            <a:r>
              <a:rPr lang="en-US" sz="2000" b="1" dirty="0"/>
              <a:t>R-09-007:  Garner vs. Office of the State Treasurer</a:t>
            </a:r>
          </a:p>
          <a:p>
            <a:pPr marL="1588" indent="-1588" eaLnBrk="1" hangingPunct="1">
              <a:lnSpc>
                <a:spcPct val="80000"/>
              </a:lnSpc>
              <a:buNone/>
              <a:defRPr/>
            </a:pPr>
            <a:r>
              <a:rPr lang="en-US" sz="2000" dirty="0"/>
              <a:t>State agency fulfilled its obligation to provide “reasonable access” to public records by posting a searchable electronic version of public records on the agency’s web site.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79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79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797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797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797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79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7970" name="Rectangle 2">
            <a:extLst>
              <a:ext uri="{FF2B5EF4-FFF2-40B4-BE49-F238E27FC236}">
                <a16:creationId xmlns:a16="http://schemas.microsoft.com/office/drawing/2014/main" id="{0C02803A-D975-4882-AE9B-A248E66C04A5}"/>
              </a:ext>
            </a:extLst>
          </p:cNvPr>
          <p:cNvSpPr>
            <a:spLocks noGrp="1" noChangeArrowheads="1"/>
          </p:cNvSpPr>
          <p:nvPr>
            <p:ph type="title" idx="4294967295"/>
          </p:nvPr>
        </p:nvSpPr>
        <p:spPr>
          <a:xfrm>
            <a:off x="1981200" y="381000"/>
            <a:ext cx="8229600" cy="1143000"/>
          </a:xfrm>
        </p:spPr>
        <p:txBody>
          <a:bodyPr/>
          <a:lstStyle/>
          <a:p>
            <a:pPr eaLnBrk="1" hangingPunct="1">
              <a:defRPr/>
            </a:pPr>
            <a:r>
              <a:rPr lang="en-US" dirty="0"/>
              <a:t>Public Records Opinions</a:t>
            </a:r>
          </a:p>
        </p:txBody>
      </p:sp>
      <p:sp>
        <p:nvSpPr>
          <p:cNvPr id="467971" name="Rectangle 3">
            <a:extLst>
              <a:ext uri="{FF2B5EF4-FFF2-40B4-BE49-F238E27FC236}">
                <a16:creationId xmlns:a16="http://schemas.microsoft.com/office/drawing/2014/main" id="{02B8B51F-5D7B-4798-82F3-9629BCACD6F0}"/>
              </a:ext>
            </a:extLst>
          </p:cNvPr>
          <p:cNvSpPr>
            <a:spLocks noGrp="1" noChangeArrowheads="1"/>
          </p:cNvSpPr>
          <p:nvPr>
            <p:ph type="body" idx="4294967295"/>
          </p:nvPr>
        </p:nvSpPr>
        <p:spPr>
          <a:xfrm>
            <a:off x="1981200" y="1676400"/>
            <a:ext cx="8229600" cy="4724400"/>
          </a:xfrm>
        </p:spPr>
        <p:txBody>
          <a:bodyPr/>
          <a:lstStyle/>
          <a:p>
            <a:pPr marL="1588" indent="-1588" eaLnBrk="1" hangingPunct="1">
              <a:lnSpc>
                <a:spcPct val="80000"/>
              </a:lnSpc>
              <a:defRPr/>
            </a:pPr>
            <a:r>
              <a:rPr lang="en-US" altLang="en-US" sz="2000" b="1" dirty="0"/>
              <a:t>R-13-005 - 010:  Miss. Crime Crier vs. Sheriffs’ Departments</a:t>
            </a:r>
            <a:endParaRPr lang="en-US" altLang="en-US" sz="2000" dirty="0"/>
          </a:p>
          <a:p>
            <a:pPr marL="1588" indent="-1588" eaLnBrk="1" hangingPunct="1">
              <a:lnSpc>
                <a:spcPct val="80000"/>
              </a:lnSpc>
              <a:buNone/>
              <a:defRPr/>
            </a:pPr>
            <a:r>
              <a:rPr lang="en-US" altLang="en-US" sz="2000" dirty="0"/>
              <a:t>Incident reports and jail dockets are nonexempt public records which must be produced upon request. Mug shots are not necessarily part of either record and may be provided upon request at the discretion of the law enforcement agency. Records must be provided in electronic format only if they are kept in electronic format.</a:t>
            </a:r>
          </a:p>
          <a:p>
            <a:pPr marL="1588" indent="-1588" eaLnBrk="1" hangingPunct="1">
              <a:lnSpc>
                <a:spcPct val="80000"/>
              </a:lnSpc>
              <a:buNone/>
              <a:defRPr/>
            </a:pPr>
            <a:endParaRPr lang="en-US" altLang="en-US" sz="2000" dirty="0"/>
          </a:p>
          <a:p>
            <a:pPr marL="1588" indent="-1588" eaLnBrk="1" hangingPunct="1">
              <a:lnSpc>
                <a:spcPct val="80000"/>
              </a:lnSpc>
              <a:defRPr/>
            </a:pPr>
            <a:r>
              <a:rPr lang="en-US" altLang="en-US" sz="2000" b="1" dirty="0"/>
              <a:t>R-13-001:  Williams vs. City of Jackson</a:t>
            </a:r>
            <a:endParaRPr lang="en-US" altLang="en-US" sz="2000" dirty="0"/>
          </a:p>
          <a:p>
            <a:pPr marL="1588" indent="-1588" eaLnBrk="1" hangingPunct="1">
              <a:lnSpc>
                <a:spcPct val="80000"/>
              </a:lnSpc>
              <a:buNone/>
              <a:defRPr/>
            </a:pPr>
            <a:r>
              <a:rPr lang="en-US" altLang="en-US" sz="2000" dirty="0"/>
              <a:t>Salary information and time cards of city employees are not exempt personnel records. If the records contain exempt information, it may be redacted before the records are produced.</a:t>
            </a:r>
          </a:p>
          <a:p>
            <a:pPr marL="1588" indent="-1588" eaLnBrk="1" hangingPunct="1">
              <a:lnSpc>
                <a:spcPct val="80000"/>
              </a:lnSpc>
              <a:buNone/>
              <a:defRPr/>
            </a:pPr>
            <a:endParaRPr lang="en-US" altLang="en-US" sz="2000" dirty="0"/>
          </a:p>
          <a:p>
            <a:pPr marL="1588" indent="-1588" eaLnBrk="1" hangingPunct="1">
              <a:lnSpc>
                <a:spcPct val="80000"/>
              </a:lnSpc>
              <a:defRPr/>
            </a:pPr>
            <a:r>
              <a:rPr lang="en-US" altLang="en-US" sz="2000" b="1" dirty="0"/>
              <a:t>R-13-007:  DeLoge vs. DeSoto County Sheriff’s Department</a:t>
            </a:r>
          </a:p>
          <a:p>
            <a:pPr marL="1588" indent="-1588" eaLnBrk="1" hangingPunct="1">
              <a:lnSpc>
                <a:spcPct val="80000"/>
              </a:lnSpc>
              <a:buNone/>
              <a:defRPr/>
            </a:pPr>
            <a:r>
              <a:rPr lang="en-US" altLang="en-US" sz="2000" dirty="0"/>
              <a:t>Evidence in an open criminal investigation, even if public record, qualifies as investigative reports and is exempt from disclosure.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79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79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797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797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797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79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7970" name="Rectangle 2">
            <a:extLst>
              <a:ext uri="{FF2B5EF4-FFF2-40B4-BE49-F238E27FC236}">
                <a16:creationId xmlns:a16="http://schemas.microsoft.com/office/drawing/2014/main" id="{168708ED-E809-4FCC-8747-5409F0C94A4B}"/>
              </a:ext>
            </a:extLst>
          </p:cNvPr>
          <p:cNvSpPr>
            <a:spLocks noGrp="1" noChangeArrowheads="1"/>
          </p:cNvSpPr>
          <p:nvPr>
            <p:ph type="title" idx="4294967295"/>
          </p:nvPr>
        </p:nvSpPr>
        <p:spPr>
          <a:xfrm>
            <a:off x="1981200" y="381000"/>
            <a:ext cx="8229600" cy="914400"/>
          </a:xfrm>
        </p:spPr>
        <p:txBody>
          <a:bodyPr/>
          <a:lstStyle/>
          <a:p>
            <a:pPr eaLnBrk="1" hangingPunct="1">
              <a:defRPr/>
            </a:pPr>
            <a:r>
              <a:rPr lang="en-US" dirty="0"/>
              <a:t>Public Records Opinions</a:t>
            </a:r>
          </a:p>
        </p:txBody>
      </p:sp>
      <p:sp>
        <p:nvSpPr>
          <p:cNvPr id="467971" name="Rectangle 3">
            <a:extLst>
              <a:ext uri="{FF2B5EF4-FFF2-40B4-BE49-F238E27FC236}">
                <a16:creationId xmlns:a16="http://schemas.microsoft.com/office/drawing/2014/main" id="{3A44F394-05C5-41C7-BF7A-32F95FCD4350}"/>
              </a:ext>
            </a:extLst>
          </p:cNvPr>
          <p:cNvSpPr>
            <a:spLocks noGrp="1" noChangeArrowheads="1"/>
          </p:cNvSpPr>
          <p:nvPr>
            <p:ph type="body" idx="4294967295"/>
          </p:nvPr>
        </p:nvSpPr>
        <p:spPr>
          <a:xfrm>
            <a:off x="1981200" y="1447800"/>
            <a:ext cx="8229600" cy="4953000"/>
          </a:xfrm>
        </p:spPr>
        <p:txBody>
          <a:bodyPr/>
          <a:lstStyle/>
          <a:p>
            <a:pPr marL="1588" indent="-1588" eaLnBrk="1" hangingPunct="1">
              <a:lnSpc>
                <a:spcPct val="80000"/>
              </a:lnSpc>
              <a:defRPr/>
            </a:pPr>
            <a:r>
              <a:rPr lang="en-US" altLang="en-US" sz="2200" b="1" dirty="0"/>
              <a:t>R-13-012:  Weatherford vs. City of D’Iberville</a:t>
            </a:r>
            <a:endParaRPr lang="en-US" altLang="en-US" sz="2200" dirty="0"/>
          </a:p>
          <a:p>
            <a:pPr marL="1588" indent="-1588" eaLnBrk="1" hangingPunct="1">
              <a:lnSpc>
                <a:spcPct val="80000"/>
              </a:lnSpc>
              <a:buNone/>
              <a:defRPr/>
            </a:pPr>
            <a:r>
              <a:rPr lang="en-US" altLang="en-US" sz="2200" dirty="0"/>
              <a:t>Public records request for a court file in a criminal case must be honored unless the file has been properly sealed. The court must strictly follow a specific procedure before sealing a court file, including an open hearing after notice to the parties and media.</a:t>
            </a:r>
          </a:p>
          <a:p>
            <a:pPr marL="1588" indent="-1588" eaLnBrk="1" hangingPunct="1">
              <a:lnSpc>
                <a:spcPct val="80000"/>
              </a:lnSpc>
              <a:buNone/>
              <a:defRPr/>
            </a:pPr>
            <a:endParaRPr lang="en-US" altLang="en-US" sz="2200" dirty="0"/>
          </a:p>
          <a:p>
            <a:pPr marL="1588" indent="-1588" eaLnBrk="1" hangingPunct="1">
              <a:lnSpc>
                <a:spcPct val="80000"/>
              </a:lnSpc>
              <a:defRPr/>
            </a:pPr>
            <a:r>
              <a:rPr lang="en-US" altLang="en-US" sz="2200" b="1" dirty="0"/>
              <a:t>R-13-020:  Stankevich vs. City of Jackson</a:t>
            </a:r>
            <a:endParaRPr lang="en-US" altLang="en-US" sz="2200" dirty="0"/>
          </a:p>
          <a:p>
            <a:pPr marL="1588" indent="-1588" eaLnBrk="1" hangingPunct="1">
              <a:lnSpc>
                <a:spcPct val="80000"/>
              </a:lnSpc>
              <a:buNone/>
              <a:defRPr/>
            </a:pPr>
            <a:r>
              <a:rPr lang="en-US" altLang="en-US" sz="2200" dirty="0"/>
              <a:t>Investigative reports are exempt from public records disclosure. E-911 recordings are not only exempt but may not be released without a court order.</a:t>
            </a:r>
          </a:p>
          <a:p>
            <a:pPr marL="1588" indent="-1588" eaLnBrk="1" hangingPunct="1">
              <a:lnSpc>
                <a:spcPct val="80000"/>
              </a:lnSpc>
              <a:buNone/>
              <a:defRPr/>
            </a:pPr>
            <a:endParaRPr lang="en-US" altLang="en-US" sz="2200" dirty="0"/>
          </a:p>
          <a:p>
            <a:pPr marL="1588" indent="-1588" eaLnBrk="1" hangingPunct="1">
              <a:lnSpc>
                <a:spcPct val="80000"/>
              </a:lnSpc>
              <a:defRPr/>
            </a:pPr>
            <a:r>
              <a:rPr lang="en-US" altLang="en-US" sz="2200" b="1" dirty="0"/>
              <a:t>R-13-022:  </a:t>
            </a:r>
            <a:r>
              <a:rPr lang="en-US" altLang="en-US" sz="2200" b="1" u="sng" dirty="0"/>
              <a:t>NE Miss. Daily Journal</a:t>
            </a:r>
            <a:r>
              <a:rPr lang="en-US" altLang="en-US" sz="2200" b="1" dirty="0"/>
              <a:t> vs. City of Tupelo</a:t>
            </a:r>
          </a:p>
          <a:p>
            <a:pPr marL="1588" indent="-1588" eaLnBrk="1" hangingPunct="1">
              <a:lnSpc>
                <a:spcPct val="80000"/>
              </a:lnSpc>
              <a:buNone/>
              <a:defRPr/>
            </a:pPr>
            <a:r>
              <a:rPr lang="en-US" altLang="en-US" sz="2200" dirty="0"/>
              <a:t>Email from mayor to city employee which contained a reprimand was exempt as a personnel record.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79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79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797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797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797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79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9" name="Rectangle 5">
            <a:extLst>
              <a:ext uri="{FF2B5EF4-FFF2-40B4-BE49-F238E27FC236}">
                <a16:creationId xmlns:a16="http://schemas.microsoft.com/office/drawing/2014/main" id="{01750E74-3DCD-4514-8E91-79D32ED871E8}"/>
              </a:ext>
            </a:extLst>
          </p:cNvPr>
          <p:cNvSpPr>
            <a:spLocks noGrp="1" noChangeArrowheads="1"/>
          </p:cNvSpPr>
          <p:nvPr>
            <p:ph type="ctrTitle"/>
          </p:nvPr>
        </p:nvSpPr>
        <p:spPr/>
        <p:txBody>
          <a:bodyPr/>
          <a:lstStyle/>
          <a:p>
            <a:pPr eaLnBrk="1" hangingPunct="1">
              <a:defRPr/>
            </a:pPr>
            <a:r>
              <a:rPr lang="en-US" b="1" dirty="0"/>
              <a:t>THE STATEMENT OF ECONOMIC INTEREST</a:t>
            </a:r>
          </a:p>
        </p:txBody>
      </p:sp>
      <p:sp>
        <p:nvSpPr>
          <p:cNvPr id="67590" name="Rectangle 6">
            <a:extLst>
              <a:ext uri="{FF2B5EF4-FFF2-40B4-BE49-F238E27FC236}">
                <a16:creationId xmlns:a16="http://schemas.microsoft.com/office/drawing/2014/main" id="{D04F684C-CEC0-4E9A-8B00-C66521860393}"/>
              </a:ext>
            </a:extLst>
          </p:cNvPr>
          <p:cNvSpPr>
            <a:spLocks noGrp="1" noChangeArrowheads="1"/>
          </p:cNvSpPr>
          <p:nvPr>
            <p:ph type="subTitle" idx="1"/>
          </p:nvPr>
        </p:nvSpPr>
        <p:spPr/>
        <p:txBody>
          <a:bodyPr/>
          <a:lstStyle/>
          <a:p>
            <a:pPr eaLnBrk="1" hangingPunct="1">
              <a:defRPr/>
            </a:pPr>
            <a:r>
              <a:rPr lang="en-US" dirty="0"/>
              <a:t>Intended to disclose sources of a public servant’s income but not amounts.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7970" name="Rectangle 2">
            <a:extLst>
              <a:ext uri="{FF2B5EF4-FFF2-40B4-BE49-F238E27FC236}">
                <a16:creationId xmlns:a16="http://schemas.microsoft.com/office/drawing/2014/main" id="{C8556C8C-7F27-4FC3-ABB7-3F60D5326F35}"/>
              </a:ext>
            </a:extLst>
          </p:cNvPr>
          <p:cNvSpPr>
            <a:spLocks noGrp="1" noChangeArrowheads="1"/>
          </p:cNvSpPr>
          <p:nvPr>
            <p:ph type="title" idx="4294967295"/>
          </p:nvPr>
        </p:nvSpPr>
        <p:spPr>
          <a:xfrm>
            <a:off x="1981200" y="381000"/>
            <a:ext cx="8229600" cy="685800"/>
          </a:xfrm>
        </p:spPr>
        <p:txBody>
          <a:bodyPr/>
          <a:lstStyle/>
          <a:p>
            <a:pPr eaLnBrk="1" hangingPunct="1">
              <a:defRPr/>
            </a:pPr>
            <a:r>
              <a:rPr lang="en-US" dirty="0"/>
              <a:t>Public Records Opinions</a:t>
            </a:r>
          </a:p>
        </p:txBody>
      </p:sp>
      <p:sp>
        <p:nvSpPr>
          <p:cNvPr id="467971" name="Rectangle 3">
            <a:extLst>
              <a:ext uri="{FF2B5EF4-FFF2-40B4-BE49-F238E27FC236}">
                <a16:creationId xmlns:a16="http://schemas.microsoft.com/office/drawing/2014/main" id="{9E3C7E38-3BC2-45AA-A172-41D52DD38C38}"/>
              </a:ext>
            </a:extLst>
          </p:cNvPr>
          <p:cNvSpPr>
            <a:spLocks noGrp="1" noChangeArrowheads="1"/>
          </p:cNvSpPr>
          <p:nvPr>
            <p:ph type="body" idx="4294967295"/>
          </p:nvPr>
        </p:nvSpPr>
        <p:spPr>
          <a:xfrm>
            <a:off x="1981200" y="1371600"/>
            <a:ext cx="8229600" cy="5029200"/>
          </a:xfrm>
        </p:spPr>
        <p:txBody>
          <a:bodyPr/>
          <a:lstStyle/>
          <a:p>
            <a:pPr marL="1588" indent="-1588" eaLnBrk="1" hangingPunct="1">
              <a:lnSpc>
                <a:spcPct val="80000"/>
              </a:lnSpc>
              <a:defRPr/>
            </a:pPr>
            <a:r>
              <a:rPr lang="en-US" altLang="en-US" sz="2200" b="1" dirty="0"/>
              <a:t>R-14-015:  McKinney vs. Carroll County Sheriff’s Dept.</a:t>
            </a:r>
            <a:endParaRPr lang="en-US" altLang="en-US" sz="2200" dirty="0"/>
          </a:p>
          <a:p>
            <a:pPr marL="1588" indent="-1588" eaLnBrk="1" hangingPunct="1">
              <a:lnSpc>
                <a:spcPct val="80000"/>
              </a:lnSpc>
              <a:buNone/>
              <a:defRPr/>
            </a:pPr>
            <a:r>
              <a:rPr lang="en-US" altLang="en-US" sz="2200" dirty="0"/>
              <a:t>Requestor must ask for “identifiable records.” Mere questions or requests for information do not require a response.</a:t>
            </a:r>
          </a:p>
          <a:p>
            <a:pPr marL="1588" indent="-1588" eaLnBrk="1" hangingPunct="1">
              <a:lnSpc>
                <a:spcPct val="80000"/>
              </a:lnSpc>
              <a:buNone/>
              <a:defRPr/>
            </a:pPr>
            <a:endParaRPr lang="en-US" altLang="en-US" sz="2200" dirty="0"/>
          </a:p>
          <a:p>
            <a:pPr marL="1588" indent="-1588" eaLnBrk="1" hangingPunct="1">
              <a:lnSpc>
                <a:spcPct val="80000"/>
              </a:lnSpc>
              <a:defRPr/>
            </a:pPr>
            <a:r>
              <a:rPr lang="en-US" altLang="en-US" sz="2200" b="1" dirty="0"/>
              <a:t>R-14-007:  Muller vs. Dept. of Public Safety</a:t>
            </a:r>
            <a:endParaRPr lang="en-US" altLang="en-US" sz="2200" dirty="0"/>
          </a:p>
          <a:p>
            <a:pPr marL="1588" indent="-1588" eaLnBrk="1" hangingPunct="1">
              <a:lnSpc>
                <a:spcPct val="80000"/>
              </a:lnSpc>
              <a:buNone/>
              <a:defRPr/>
            </a:pPr>
            <a:r>
              <a:rPr lang="en-US" altLang="en-US" sz="2200" dirty="0"/>
              <a:t>Question about employment status is not a request for public records. Incident report created by another law enforcement agency and obtained by DPS solely as part of an internal affairs investigation is a “personnel record” and exempt from production by DPS, although it could be obtained from the reporting agency.</a:t>
            </a:r>
          </a:p>
          <a:p>
            <a:pPr marL="1588" indent="-1588" eaLnBrk="1" hangingPunct="1">
              <a:lnSpc>
                <a:spcPct val="80000"/>
              </a:lnSpc>
              <a:buNone/>
              <a:defRPr/>
            </a:pPr>
            <a:endParaRPr lang="en-US" altLang="en-US" sz="2200" dirty="0"/>
          </a:p>
          <a:p>
            <a:pPr marL="1588" indent="-1588" eaLnBrk="1" hangingPunct="1">
              <a:lnSpc>
                <a:spcPct val="80000"/>
              </a:lnSpc>
              <a:defRPr/>
            </a:pPr>
            <a:r>
              <a:rPr lang="en-US" altLang="en-US" sz="2200" b="1" dirty="0"/>
              <a:t>R-14-008 &amp; 012:  Muller vs. DPS &amp; MDOT</a:t>
            </a:r>
          </a:p>
          <a:p>
            <a:pPr marL="1588" indent="-1588" eaLnBrk="1" hangingPunct="1">
              <a:lnSpc>
                <a:spcPct val="80000"/>
              </a:lnSpc>
              <a:buNone/>
              <a:defRPr/>
            </a:pPr>
            <a:r>
              <a:rPr lang="en-US" altLang="en-US" sz="2200" dirty="0"/>
              <a:t>Witness statement obtained from MDOT employee in the course of internal affairs investigation by DPS and possessed by both agencies is a “personnel record” and exempt from production by either agency.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79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79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797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797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7971">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79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a:extLst>
              <a:ext uri="{FF2B5EF4-FFF2-40B4-BE49-F238E27FC236}">
                <a16:creationId xmlns:a16="http://schemas.microsoft.com/office/drawing/2014/main" id="{BD35F195-331A-4C52-B0D7-8E012A1DE4DB}"/>
              </a:ext>
            </a:extLst>
          </p:cNvPr>
          <p:cNvSpPr>
            <a:spLocks noGrp="1" noChangeArrowheads="1"/>
          </p:cNvSpPr>
          <p:nvPr>
            <p:ph type="title"/>
          </p:nvPr>
        </p:nvSpPr>
        <p:spPr/>
        <p:txBody>
          <a:bodyPr/>
          <a:lstStyle/>
          <a:p>
            <a:pPr eaLnBrk="1" hangingPunct="1">
              <a:defRPr/>
            </a:pPr>
            <a:r>
              <a:rPr lang="en-US" sz="4000" b="1" dirty="0"/>
              <a:t>PUBLIC RECORDS ACT</a:t>
            </a:r>
            <a:br>
              <a:rPr lang="en-US" sz="4000" b="1" dirty="0"/>
            </a:br>
            <a:r>
              <a:rPr lang="en-US" sz="4000" b="1" dirty="0"/>
              <a:t>Some Statutory Exemptions</a:t>
            </a:r>
          </a:p>
        </p:txBody>
      </p:sp>
      <p:sp>
        <p:nvSpPr>
          <p:cNvPr id="365571" name="Rectangle 3">
            <a:extLst>
              <a:ext uri="{FF2B5EF4-FFF2-40B4-BE49-F238E27FC236}">
                <a16:creationId xmlns:a16="http://schemas.microsoft.com/office/drawing/2014/main" id="{884D096F-803D-4B69-A09B-9624F56FEEB0}"/>
              </a:ext>
            </a:extLst>
          </p:cNvPr>
          <p:cNvSpPr>
            <a:spLocks noGrp="1" noChangeArrowheads="1"/>
          </p:cNvSpPr>
          <p:nvPr>
            <p:ph type="body" idx="1"/>
          </p:nvPr>
        </p:nvSpPr>
        <p:spPr>
          <a:xfrm>
            <a:off x="1905000" y="2057400"/>
            <a:ext cx="8534400" cy="4495800"/>
          </a:xfrm>
        </p:spPr>
        <p:txBody>
          <a:bodyPr/>
          <a:lstStyle/>
          <a:p>
            <a:pPr eaLnBrk="1" hangingPunct="1">
              <a:defRPr/>
            </a:pPr>
            <a:r>
              <a:rPr lang="en-US" sz="2800" dirty="0"/>
              <a:t>Personal contact information on judges, cops, prosecutors or victims of crime, § 25-61-12</a:t>
            </a:r>
          </a:p>
          <a:p>
            <a:pPr eaLnBrk="1" hangingPunct="1">
              <a:defRPr/>
            </a:pPr>
            <a:r>
              <a:rPr lang="en-US" sz="2800" dirty="0"/>
              <a:t>Appraisal records exempt, § 31-1-27</a:t>
            </a:r>
          </a:p>
          <a:p>
            <a:pPr eaLnBrk="1" hangingPunct="1">
              <a:defRPr/>
            </a:pPr>
            <a:r>
              <a:rPr lang="en-US" sz="2800" dirty="0"/>
              <a:t>Attorney work product exemption, § 25-1-102</a:t>
            </a:r>
          </a:p>
          <a:p>
            <a:pPr eaLnBrk="1" hangingPunct="1">
              <a:defRPr/>
            </a:pPr>
            <a:r>
              <a:rPr lang="en-US" sz="2800" dirty="0"/>
              <a:t>Environmental self-evaluation reports, § 49-2-71</a:t>
            </a:r>
          </a:p>
          <a:p>
            <a:pPr eaLnBrk="1" hangingPunct="1">
              <a:defRPr/>
            </a:pPr>
            <a:r>
              <a:rPr lang="en-US" sz="2800" dirty="0"/>
              <a:t>Individual tax records, § 27-3-77</a:t>
            </a:r>
          </a:p>
          <a:p>
            <a:pPr eaLnBrk="1" hangingPunct="1">
              <a:defRPr/>
            </a:pPr>
            <a:r>
              <a:rPr lang="en-US" sz="2800" dirty="0"/>
              <a:t>Personnel files exempt, § 25-1-100</a:t>
            </a:r>
          </a:p>
          <a:p>
            <a:pPr eaLnBrk="1" hangingPunct="1">
              <a:defRPr/>
            </a:pPr>
            <a:r>
              <a:rPr lang="en-US" sz="2800" dirty="0"/>
              <a:t>Workers' compensation records, § 71-3-66</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a:extLst>
              <a:ext uri="{FF2B5EF4-FFF2-40B4-BE49-F238E27FC236}">
                <a16:creationId xmlns:a16="http://schemas.microsoft.com/office/drawing/2014/main" id="{0277865B-8731-481A-8C28-8D9C80F49B3F}"/>
              </a:ext>
            </a:extLst>
          </p:cNvPr>
          <p:cNvSpPr>
            <a:spLocks noGrp="1" noChangeArrowheads="1"/>
          </p:cNvSpPr>
          <p:nvPr>
            <p:ph type="title"/>
          </p:nvPr>
        </p:nvSpPr>
        <p:spPr>
          <a:xfrm>
            <a:off x="1600200" y="152400"/>
            <a:ext cx="8915400" cy="1143000"/>
          </a:xfrm>
        </p:spPr>
        <p:txBody>
          <a:bodyPr/>
          <a:lstStyle/>
          <a:p>
            <a:pPr eaLnBrk="1" hangingPunct="1">
              <a:defRPr/>
            </a:pPr>
            <a:r>
              <a:rPr lang="en-US" sz="3300" b="1" dirty="0"/>
              <a:t>Public Records Opinions</a:t>
            </a:r>
            <a:br>
              <a:rPr lang="en-US" sz="3300" b="1" dirty="0"/>
            </a:br>
            <a:r>
              <a:rPr lang="en-US" sz="3300" b="1" u="sng" dirty="0"/>
              <a:t>Common Exemptions: Personnel Records</a:t>
            </a:r>
          </a:p>
        </p:txBody>
      </p:sp>
      <p:sp>
        <p:nvSpPr>
          <p:cNvPr id="452611" name="Rectangle 3">
            <a:extLst>
              <a:ext uri="{FF2B5EF4-FFF2-40B4-BE49-F238E27FC236}">
                <a16:creationId xmlns:a16="http://schemas.microsoft.com/office/drawing/2014/main" id="{7AAF3160-043A-46C6-9687-BC5CE5A4B9C8}"/>
              </a:ext>
            </a:extLst>
          </p:cNvPr>
          <p:cNvSpPr>
            <a:spLocks noGrp="1" noChangeArrowheads="1"/>
          </p:cNvSpPr>
          <p:nvPr>
            <p:ph type="body" idx="1"/>
          </p:nvPr>
        </p:nvSpPr>
        <p:spPr>
          <a:xfrm>
            <a:off x="1676400" y="1524000"/>
            <a:ext cx="8763000" cy="4953000"/>
          </a:xfrm>
        </p:spPr>
        <p:txBody>
          <a:bodyPr/>
          <a:lstStyle/>
          <a:p>
            <a:pPr marL="0" indent="0" eaLnBrk="1" hangingPunct="1">
              <a:lnSpc>
                <a:spcPct val="80000"/>
              </a:lnSpc>
              <a:buNone/>
              <a:defRPr/>
            </a:pPr>
            <a:r>
              <a:rPr lang="en-US" sz="2700" b="1" u="sng" dirty="0"/>
              <a:t>R-14-025</a:t>
            </a:r>
            <a:r>
              <a:rPr lang="en-US" sz="2700" b="1" dirty="0"/>
              <a:t>: O’Bryant v. Moss Point</a:t>
            </a:r>
          </a:p>
          <a:p>
            <a:pPr marL="0" indent="0" eaLnBrk="1" hangingPunct="1">
              <a:lnSpc>
                <a:spcPct val="80000"/>
              </a:lnSpc>
              <a:defRPr/>
            </a:pPr>
            <a:r>
              <a:rPr lang="en-US" sz="2700" dirty="0"/>
              <a:t> Personnel records cannot be produced unless the public body obtains consent from the employee to whom the records pertain.</a:t>
            </a:r>
          </a:p>
          <a:p>
            <a:pPr marL="0" indent="0" eaLnBrk="1" hangingPunct="1">
              <a:lnSpc>
                <a:spcPct val="80000"/>
              </a:lnSpc>
              <a:defRPr/>
            </a:pPr>
            <a:r>
              <a:rPr lang="en-US" sz="2700" dirty="0"/>
              <a:t> A public body is not required to give an employee a copy of his or her own personnel records.</a:t>
            </a:r>
          </a:p>
          <a:p>
            <a:pPr eaLnBrk="1" hangingPunct="1">
              <a:lnSpc>
                <a:spcPct val="80000"/>
              </a:lnSpc>
              <a:defRPr/>
            </a:pPr>
            <a:endParaRPr lang="en-US" sz="2700" dirty="0"/>
          </a:p>
          <a:p>
            <a:pPr marL="0" indent="0" eaLnBrk="1" hangingPunct="1">
              <a:lnSpc>
                <a:spcPct val="80000"/>
              </a:lnSpc>
              <a:buNone/>
              <a:defRPr/>
            </a:pPr>
            <a:r>
              <a:rPr lang="en-US" sz="2700" b="1" u="sng" dirty="0"/>
              <a:t>R-14-009</a:t>
            </a:r>
            <a:r>
              <a:rPr lang="en-US" sz="2700" b="1" dirty="0"/>
              <a:t>: Greenwood Commonwealth v. Leflore Co. Sch. Dist./State Dept. of Ed.</a:t>
            </a:r>
          </a:p>
          <a:p>
            <a:pPr marL="0" indent="0" eaLnBrk="1" hangingPunct="1">
              <a:lnSpc>
                <a:spcPct val="80000"/>
              </a:lnSpc>
              <a:defRPr/>
            </a:pPr>
            <a:r>
              <a:rPr lang="en-US" sz="2700" dirty="0"/>
              <a:t> Letters of nonrenewal are exempt personnel records.</a:t>
            </a:r>
          </a:p>
          <a:p>
            <a:pPr marL="0" indent="0" eaLnBrk="1" hangingPunct="1">
              <a:lnSpc>
                <a:spcPct val="80000"/>
              </a:lnSpc>
              <a:defRPr/>
            </a:pPr>
            <a:r>
              <a:rPr lang="en-US" sz="2700" dirty="0"/>
              <a:t> A list of employees who received letters of nonrenewal may also be exempt.</a:t>
            </a:r>
          </a:p>
          <a:p>
            <a:pPr eaLnBrk="1" hangingPunct="1">
              <a:lnSpc>
                <a:spcPct val="80000"/>
              </a:lnSpc>
              <a:defRPr/>
            </a:pPr>
            <a:endParaRPr lang="en-US" sz="2700" dirty="0"/>
          </a:p>
          <a:p>
            <a:pPr eaLnBrk="1" hangingPunct="1">
              <a:lnSpc>
                <a:spcPct val="80000"/>
              </a:lnSpc>
              <a:defRPr/>
            </a:pPr>
            <a:endParaRPr lang="en-US" sz="2700" dirty="0"/>
          </a:p>
        </p:txBody>
      </p:sp>
    </p:spTree>
  </p:cSld>
  <p:clrMapOvr>
    <a:masterClrMapping/>
  </p:clrMapOvr>
  <p:transition spd="slow">
    <p:cov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a:extLst>
              <a:ext uri="{FF2B5EF4-FFF2-40B4-BE49-F238E27FC236}">
                <a16:creationId xmlns:a16="http://schemas.microsoft.com/office/drawing/2014/main" id="{377500E0-E7F9-4316-A7B7-17110C1B1A8F}"/>
              </a:ext>
            </a:extLst>
          </p:cNvPr>
          <p:cNvSpPr>
            <a:spLocks noGrp="1" noChangeArrowheads="1"/>
          </p:cNvSpPr>
          <p:nvPr>
            <p:ph type="title"/>
          </p:nvPr>
        </p:nvSpPr>
        <p:spPr>
          <a:xfrm>
            <a:off x="1676400" y="457200"/>
            <a:ext cx="8763000" cy="838200"/>
          </a:xfrm>
        </p:spPr>
        <p:txBody>
          <a:bodyPr/>
          <a:lstStyle/>
          <a:p>
            <a:pPr eaLnBrk="1" hangingPunct="1">
              <a:defRPr/>
            </a:pPr>
            <a:r>
              <a:rPr lang="en-US" sz="3000" b="1" dirty="0"/>
              <a:t>Public Records Opinions</a:t>
            </a:r>
            <a:br>
              <a:rPr lang="en-US" sz="3000" b="1" dirty="0"/>
            </a:br>
            <a:r>
              <a:rPr lang="en-US" sz="3000" b="1" dirty="0"/>
              <a:t>Common Exemptions: Attorney-Client </a:t>
            </a:r>
            <a:r>
              <a:rPr lang="en-US" sz="3000" b="1" u="sng" dirty="0"/>
              <a:t>Privilege and Attorney Work Product</a:t>
            </a:r>
          </a:p>
        </p:txBody>
      </p:sp>
      <p:sp>
        <p:nvSpPr>
          <p:cNvPr id="452611" name="Rectangle 3">
            <a:extLst>
              <a:ext uri="{FF2B5EF4-FFF2-40B4-BE49-F238E27FC236}">
                <a16:creationId xmlns:a16="http://schemas.microsoft.com/office/drawing/2014/main" id="{49192727-45EC-4DA8-A975-1C59B8428469}"/>
              </a:ext>
            </a:extLst>
          </p:cNvPr>
          <p:cNvSpPr>
            <a:spLocks noGrp="1" noChangeArrowheads="1"/>
          </p:cNvSpPr>
          <p:nvPr>
            <p:ph type="body" idx="1"/>
          </p:nvPr>
        </p:nvSpPr>
        <p:spPr>
          <a:xfrm>
            <a:off x="1752600" y="2057400"/>
            <a:ext cx="8686800" cy="4343400"/>
          </a:xfrm>
        </p:spPr>
        <p:txBody>
          <a:bodyPr/>
          <a:lstStyle/>
          <a:p>
            <a:pPr marL="0" indent="0" eaLnBrk="1" hangingPunct="1">
              <a:lnSpc>
                <a:spcPct val="80000"/>
              </a:lnSpc>
              <a:spcAft>
                <a:spcPts val="1200"/>
              </a:spcAft>
              <a:buNone/>
              <a:defRPr/>
            </a:pPr>
            <a:r>
              <a:rPr lang="en-US" b="1" u="sng" dirty="0"/>
              <a:t>R-13-002</a:t>
            </a:r>
            <a:r>
              <a:rPr lang="en-US" b="1" dirty="0"/>
              <a:t>: Butts v. Tupelo School District</a:t>
            </a:r>
          </a:p>
          <a:p>
            <a:pPr marL="0" indent="0" eaLnBrk="1" hangingPunct="1">
              <a:lnSpc>
                <a:spcPct val="80000"/>
              </a:lnSpc>
              <a:buNone/>
              <a:defRPr/>
            </a:pPr>
            <a:r>
              <a:rPr lang="en-US" dirty="0"/>
              <a:t>While the district may be required to produce documents that simply reflect the total amount billed by an attorney, the District cannot be required to disclose information in detailed invoices from an attorney that contain attorney-client privileged communications or information subject to the attorney work product doctrine.</a:t>
            </a:r>
          </a:p>
        </p:txBody>
      </p:sp>
    </p:spTree>
  </p:cSld>
  <p:clrMapOvr>
    <a:masterClrMapping/>
  </p:clrMapOvr>
  <p:transition spd="slow">
    <p:cov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a:extLst>
              <a:ext uri="{FF2B5EF4-FFF2-40B4-BE49-F238E27FC236}">
                <a16:creationId xmlns:a16="http://schemas.microsoft.com/office/drawing/2014/main" id="{DA3CA00A-734A-4E03-9DD5-FA6EA5C63122}"/>
              </a:ext>
            </a:extLst>
          </p:cNvPr>
          <p:cNvSpPr>
            <a:spLocks noGrp="1" noChangeArrowheads="1"/>
          </p:cNvSpPr>
          <p:nvPr>
            <p:ph type="title"/>
          </p:nvPr>
        </p:nvSpPr>
        <p:spPr>
          <a:xfrm>
            <a:off x="1981200" y="228600"/>
            <a:ext cx="8229600" cy="914400"/>
          </a:xfrm>
        </p:spPr>
        <p:txBody>
          <a:bodyPr/>
          <a:lstStyle/>
          <a:p>
            <a:pPr eaLnBrk="1" hangingPunct="1">
              <a:defRPr/>
            </a:pPr>
            <a:r>
              <a:rPr lang="en-US" dirty="0"/>
              <a:t>Text Msgs. - </a:t>
            </a:r>
            <a:r>
              <a:rPr lang="en-US" dirty="0">
                <a:hlinkClick r:id="rId3" action="ppaction://hlinkfile"/>
              </a:rPr>
              <a:t>Op. No. R-13-023</a:t>
            </a:r>
            <a:endParaRPr lang="en-US" dirty="0"/>
          </a:p>
        </p:txBody>
      </p:sp>
      <p:sp>
        <p:nvSpPr>
          <p:cNvPr id="402435" name="Rectangle 3">
            <a:extLst>
              <a:ext uri="{FF2B5EF4-FFF2-40B4-BE49-F238E27FC236}">
                <a16:creationId xmlns:a16="http://schemas.microsoft.com/office/drawing/2014/main" id="{043DBC5D-E001-45B6-B928-317526AA4F90}"/>
              </a:ext>
            </a:extLst>
          </p:cNvPr>
          <p:cNvSpPr>
            <a:spLocks noGrp="1" noChangeArrowheads="1"/>
          </p:cNvSpPr>
          <p:nvPr>
            <p:ph type="body" idx="1"/>
          </p:nvPr>
        </p:nvSpPr>
        <p:spPr>
          <a:xfrm>
            <a:off x="1981200" y="1219200"/>
            <a:ext cx="8229600" cy="5334000"/>
          </a:xfrm>
        </p:spPr>
        <p:txBody>
          <a:bodyPr/>
          <a:lstStyle/>
          <a:p>
            <a:pPr marL="514350" indent="-514350" eaLnBrk="1" hangingPunct="1">
              <a:buClr>
                <a:schemeClr val="tx1"/>
              </a:buClr>
              <a:buFont typeface="+mj-lt"/>
              <a:buAutoNum type="alphaLcParenR"/>
              <a:defRPr/>
            </a:pPr>
            <a:r>
              <a:rPr lang="en-US" sz="2800" dirty="0"/>
              <a:t>Text messages concerning city business sent by the mayor in his role as chief executive officer of the city qualify as public records, even though sent from the mayor’s personal phone.</a:t>
            </a:r>
          </a:p>
          <a:p>
            <a:pPr marL="514350" indent="-514350" eaLnBrk="1" hangingPunct="1">
              <a:buClr>
                <a:schemeClr val="tx1"/>
              </a:buClr>
              <a:buFont typeface="+mj-lt"/>
              <a:buAutoNum type="alphaLcParenR"/>
              <a:defRPr/>
            </a:pPr>
            <a:r>
              <a:rPr lang="en-US" sz="2800" dirty="0"/>
              <a:t>Any text message used by a government official “in the conduct, transaction or performance of any business, transaction, work, duty or function of [the government]” is a public record, regardless of where the record is stored.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a:extLst>
              <a:ext uri="{FF2B5EF4-FFF2-40B4-BE49-F238E27FC236}">
                <a16:creationId xmlns:a16="http://schemas.microsoft.com/office/drawing/2014/main" id="{C276019B-3C75-40B4-81F4-EC5295B22060}"/>
              </a:ext>
            </a:extLst>
          </p:cNvPr>
          <p:cNvSpPr>
            <a:spLocks noGrp="1" noChangeArrowheads="1"/>
          </p:cNvSpPr>
          <p:nvPr>
            <p:ph type="title"/>
          </p:nvPr>
        </p:nvSpPr>
        <p:spPr>
          <a:xfrm>
            <a:off x="1981200" y="228600"/>
            <a:ext cx="8229600" cy="914400"/>
          </a:xfrm>
        </p:spPr>
        <p:txBody>
          <a:bodyPr/>
          <a:lstStyle/>
          <a:p>
            <a:pPr eaLnBrk="1" hangingPunct="1">
              <a:defRPr/>
            </a:pPr>
            <a:r>
              <a:rPr lang="en-US" dirty="0"/>
              <a:t>Text Msgs. - </a:t>
            </a:r>
            <a:r>
              <a:rPr lang="en-US" dirty="0">
                <a:hlinkClick r:id="rId3"/>
              </a:rPr>
              <a:t>Op. No. R-13-023</a:t>
            </a:r>
            <a:endParaRPr lang="en-US" dirty="0"/>
          </a:p>
        </p:txBody>
      </p:sp>
      <p:sp>
        <p:nvSpPr>
          <p:cNvPr id="402435" name="Rectangle 3">
            <a:extLst>
              <a:ext uri="{FF2B5EF4-FFF2-40B4-BE49-F238E27FC236}">
                <a16:creationId xmlns:a16="http://schemas.microsoft.com/office/drawing/2014/main" id="{BC7F4826-965E-4111-B853-3C8A1355504F}"/>
              </a:ext>
            </a:extLst>
          </p:cNvPr>
          <p:cNvSpPr>
            <a:spLocks noGrp="1" noChangeArrowheads="1"/>
          </p:cNvSpPr>
          <p:nvPr>
            <p:ph type="body" idx="1"/>
          </p:nvPr>
        </p:nvSpPr>
        <p:spPr>
          <a:xfrm>
            <a:off x="1981200" y="1219200"/>
            <a:ext cx="8229600" cy="5334000"/>
          </a:xfrm>
        </p:spPr>
        <p:txBody>
          <a:bodyPr/>
          <a:lstStyle/>
          <a:p>
            <a:pPr marL="514350" indent="-514350" eaLnBrk="1" hangingPunct="1">
              <a:buClr>
                <a:schemeClr val="tx1"/>
              </a:buClr>
              <a:buFont typeface="+mj-lt"/>
              <a:buAutoNum type="alphaLcParenR" startAt="3"/>
              <a:defRPr/>
            </a:pPr>
            <a:r>
              <a:rPr lang="en-US" sz="2800" dirty="0"/>
              <a:t>Purely personal text messages having absolutely no relation to government business are not public records.</a:t>
            </a:r>
          </a:p>
          <a:p>
            <a:pPr marL="514350" indent="-514350" eaLnBrk="1" hangingPunct="1">
              <a:buClr>
                <a:schemeClr val="tx1"/>
              </a:buClr>
              <a:buFont typeface="+mj-lt"/>
              <a:buAutoNum type="alphaLcParenR" startAt="3"/>
              <a:defRPr/>
            </a:pPr>
            <a:r>
              <a:rPr lang="en-US" sz="2800" dirty="0"/>
              <a:t>Public record text messages might have to be retained by the public body.</a:t>
            </a:r>
          </a:p>
          <a:p>
            <a:pPr marL="514350" indent="-514350" eaLnBrk="1" hangingPunct="1">
              <a:buClr>
                <a:schemeClr val="tx1"/>
              </a:buClr>
              <a:buFont typeface="+mj-lt"/>
              <a:buAutoNum type="alphaLcParenR" startAt="3"/>
              <a:defRPr/>
            </a:pPr>
            <a:r>
              <a:rPr lang="en-US" sz="2800" dirty="0"/>
              <a:t>MDAH Local Government Records Office says “electronic records are subject to the same retention guidelines as paper records and existing retention schedules apply to all records regardless of format unless noted otherwise in the approved retention period.”</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a:extLst>
              <a:ext uri="{FF2B5EF4-FFF2-40B4-BE49-F238E27FC236}">
                <a16:creationId xmlns:a16="http://schemas.microsoft.com/office/drawing/2014/main" id="{44777145-FC31-414A-8F9F-8CB7953D3976}"/>
              </a:ext>
            </a:extLst>
          </p:cNvPr>
          <p:cNvSpPr>
            <a:spLocks noGrp="1" noChangeArrowheads="1"/>
          </p:cNvSpPr>
          <p:nvPr>
            <p:ph type="title"/>
          </p:nvPr>
        </p:nvSpPr>
        <p:spPr/>
        <p:txBody>
          <a:bodyPr/>
          <a:lstStyle/>
          <a:p>
            <a:pPr eaLnBrk="1" hangingPunct="1">
              <a:defRPr/>
            </a:pPr>
            <a:r>
              <a:rPr lang="en-US" sz="4000" b="1" dirty="0"/>
              <a:t>PUBLIC RECORDS ACT</a:t>
            </a:r>
            <a:br>
              <a:rPr lang="en-US" sz="4000" b="1" dirty="0"/>
            </a:br>
            <a:r>
              <a:rPr lang="en-US" sz="4000" b="1" dirty="0"/>
              <a:t>Response and Costs</a:t>
            </a:r>
          </a:p>
        </p:txBody>
      </p:sp>
      <p:sp>
        <p:nvSpPr>
          <p:cNvPr id="361475" name="Rectangle 3">
            <a:extLst>
              <a:ext uri="{FF2B5EF4-FFF2-40B4-BE49-F238E27FC236}">
                <a16:creationId xmlns:a16="http://schemas.microsoft.com/office/drawing/2014/main" id="{52B784D9-560D-4CED-9C11-B4F26F7CA38A}"/>
              </a:ext>
            </a:extLst>
          </p:cNvPr>
          <p:cNvSpPr>
            <a:spLocks noGrp="1" noChangeArrowheads="1"/>
          </p:cNvSpPr>
          <p:nvPr>
            <p:ph type="body" idx="1"/>
          </p:nvPr>
        </p:nvSpPr>
        <p:spPr>
          <a:xfrm>
            <a:off x="1981200" y="1600200"/>
            <a:ext cx="8229600" cy="4953000"/>
          </a:xfrm>
        </p:spPr>
        <p:txBody>
          <a:bodyPr/>
          <a:lstStyle/>
          <a:p>
            <a:pPr eaLnBrk="1" hangingPunct="1">
              <a:lnSpc>
                <a:spcPct val="90000"/>
              </a:lnSpc>
              <a:defRPr/>
            </a:pPr>
            <a:r>
              <a:rPr lang="en-US" dirty="0"/>
              <a:t>Public body must respond to public records request within 1 working day, if no policy is in place.</a:t>
            </a:r>
          </a:p>
          <a:p>
            <a:pPr eaLnBrk="1" hangingPunct="1">
              <a:lnSpc>
                <a:spcPct val="90000"/>
              </a:lnSpc>
              <a:defRPr/>
            </a:pPr>
            <a:r>
              <a:rPr lang="en-US" dirty="0"/>
              <a:t>Public body may adopt a policy allowing up to 7 working days to respond.</a:t>
            </a:r>
          </a:p>
          <a:p>
            <a:pPr eaLnBrk="1" hangingPunct="1">
              <a:lnSpc>
                <a:spcPct val="90000"/>
              </a:lnSpc>
              <a:defRPr/>
            </a:pPr>
            <a:r>
              <a:rPr lang="en-US" dirty="0"/>
              <a:t>Denial of request must be in writing.</a:t>
            </a:r>
          </a:p>
          <a:p>
            <a:pPr eaLnBrk="1" hangingPunct="1">
              <a:lnSpc>
                <a:spcPct val="90000"/>
              </a:lnSpc>
              <a:defRPr/>
            </a:pPr>
            <a:r>
              <a:rPr lang="en-US" dirty="0"/>
              <a:t>Public body may require prepayment of reasonably calculated actual costs of searching, reviewing, redacting, duplicating and mailing public records.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a:extLst>
              <a:ext uri="{FF2B5EF4-FFF2-40B4-BE49-F238E27FC236}">
                <a16:creationId xmlns:a16="http://schemas.microsoft.com/office/drawing/2014/main" id="{7D06AA22-5BF5-427C-9C66-95F692F14859}"/>
              </a:ext>
            </a:extLst>
          </p:cNvPr>
          <p:cNvSpPr>
            <a:spLocks noGrp="1" noChangeArrowheads="1"/>
          </p:cNvSpPr>
          <p:nvPr>
            <p:ph type="title"/>
          </p:nvPr>
        </p:nvSpPr>
        <p:spPr>
          <a:xfrm>
            <a:off x="1981200" y="381000"/>
            <a:ext cx="8229600" cy="914400"/>
          </a:xfrm>
        </p:spPr>
        <p:txBody>
          <a:bodyPr/>
          <a:lstStyle/>
          <a:p>
            <a:pPr eaLnBrk="1" hangingPunct="1">
              <a:defRPr/>
            </a:pPr>
            <a:r>
              <a:rPr lang="en-US" b="1" dirty="0"/>
              <a:t>Enforcement</a:t>
            </a:r>
            <a:endParaRPr lang="en-US" dirty="0"/>
          </a:p>
        </p:txBody>
      </p:sp>
      <p:sp>
        <p:nvSpPr>
          <p:cNvPr id="402435" name="Rectangle 3">
            <a:extLst>
              <a:ext uri="{FF2B5EF4-FFF2-40B4-BE49-F238E27FC236}">
                <a16:creationId xmlns:a16="http://schemas.microsoft.com/office/drawing/2014/main" id="{576F7843-C8A2-4021-875C-49901B1FCC0F}"/>
              </a:ext>
            </a:extLst>
          </p:cNvPr>
          <p:cNvSpPr>
            <a:spLocks noGrp="1" noChangeArrowheads="1"/>
          </p:cNvSpPr>
          <p:nvPr>
            <p:ph type="body" idx="1"/>
          </p:nvPr>
        </p:nvSpPr>
        <p:spPr>
          <a:xfrm>
            <a:off x="1981200" y="1524000"/>
            <a:ext cx="8229600" cy="5334000"/>
          </a:xfrm>
        </p:spPr>
        <p:txBody>
          <a:bodyPr/>
          <a:lstStyle/>
          <a:p>
            <a:pPr eaLnBrk="1" hangingPunct="1">
              <a:lnSpc>
                <a:spcPct val="80000"/>
              </a:lnSpc>
              <a:defRPr/>
            </a:pPr>
            <a:r>
              <a:rPr lang="en-US" sz="2800" dirty="0"/>
              <a:t>Complaint is filed with Commission. Complaint is sent to public body, which can respond. Commission may dismiss complaint, make preliminary finding or hold a hearing.</a:t>
            </a:r>
          </a:p>
          <a:p>
            <a:pPr eaLnBrk="1" hangingPunct="1">
              <a:lnSpc>
                <a:spcPct val="80000"/>
              </a:lnSpc>
              <a:defRPr/>
            </a:pPr>
            <a:r>
              <a:rPr lang="en-US" sz="2800" dirty="0"/>
              <a:t>Ethics Commission may order public body to comply with law.</a:t>
            </a:r>
          </a:p>
          <a:p>
            <a:pPr eaLnBrk="1" hangingPunct="1">
              <a:lnSpc>
                <a:spcPct val="80000"/>
              </a:lnSpc>
              <a:defRPr/>
            </a:pPr>
            <a:r>
              <a:rPr lang="en-US" sz="2800" dirty="0"/>
              <a:t>Ethics Commission can mediate disputes.</a:t>
            </a:r>
          </a:p>
          <a:p>
            <a:pPr eaLnBrk="1" hangingPunct="1">
              <a:lnSpc>
                <a:spcPct val="80000"/>
              </a:lnSpc>
              <a:defRPr/>
            </a:pPr>
            <a:r>
              <a:rPr lang="en-US" sz="2800" dirty="0"/>
              <a:t>Either party may appeal </a:t>
            </a:r>
            <a:r>
              <a:rPr lang="en-US" sz="2800" i="1" dirty="0"/>
              <a:t>de novo</a:t>
            </a:r>
            <a:r>
              <a:rPr lang="en-US" sz="2800" dirty="0"/>
              <a:t> or enforce Ethics Commission order in local chancery court.</a:t>
            </a:r>
          </a:p>
          <a:p>
            <a:pPr eaLnBrk="1" hangingPunct="1">
              <a:lnSpc>
                <a:spcPct val="80000"/>
              </a:lnSpc>
              <a:defRPr/>
            </a:pPr>
            <a:r>
              <a:rPr lang="en-US" sz="2800" dirty="0"/>
              <a:t>Complaints can still bypass the Ethics Commission and go straight to chancery court.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6050" name="Rectangle 2">
            <a:extLst>
              <a:ext uri="{FF2B5EF4-FFF2-40B4-BE49-F238E27FC236}">
                <a16:creationId xmlns:a16="http://schemas.microsoft.com/office/drawing/2014/main" id="{491D8697-BCAC-4089-B1DC-981DB3D76495}"/>
              </a:ext>
            </a:extLst>
          </p:cNvPr>
          <p:cNvSpPr>
            <a:spLocks noGrp="1" noChangeArrowheads="1"/>
          </p:cNvSpPr>
          <p:nvPr>
            <p:ph type="title"/>
          </p:nvPr>
        </p:nvSpPr>
        <p:spPr/>
        <p:txBody>
          <a:bodyPr/>
          <a:lstStyle/>
          <a:p>
            <a:pPr eaLnBrk="1" hangingPunct="1">
              <a:defRPr/>
            </a:pPr>
            <a:r>
              <a:rPr lang="en-US" b="1" dirty="0"/>
              <a:t>Model Public Records Rules</a:t>
            </a:r>
          </a:p>
        </p:txBody>
      </p:sp>
      <p:sp>
        <p:nvSpPr>
          <p:cNvPr id="386051" name="Rectangle 3">
            <a:extLst>
              <a:ext uri="{FF2B5EF4-FFF2-40B4-BE49-F238E27FC236}">
                <a16:creationId xmlns:a16="http://schemas.microsoft.com/office/drawing/2014/main" id="{04B4A780-0145-452E-A7D7-DDA309C2840D}"/>
              </a:ext>
            </a:extLst>
          </p:cNvPr>
          <p:cNvSpPr>
            <a:spLocks noGrp="1" noChangeArrowheads="1"/>
          </p:cNvSpPr>
          <p:nvPr>
            <p:ph type="body" idx="1"/>
          </p:nvPr>
        </p:nvSpPr>
        <p:spPr>
          <a:xfrm>
            <a:off x="1981200" y="1676400"/>
            <a:ext cx="8229600" cy="4724400"/>
          </a:xfrm>
        </p:spPr>
        <p:txBody>
          <a:bodyPr/>
          <a:lstStyle/>
          <a:p>
            <a:pPr eaLnBrk="1" hangingPunct="1">
              <a:defRPr/>
            </a:pPr>
            <a:r>
              <a:rPr lang="en-US" dirty="0"/>
              <a:t>Nonbinding unless you adopt them</a:t>
            </a:r>
          </a:p>
          <a:p>
            <a:pPr eaLnBrk="1" hangingPunct="1">
              <a:defRPr/>
            </a:pPr>
            <a:r>
              <a:rPr lang="en-US" dirty="0"/>
              <a:t>Designed for use by all state and local agencies</a:t>
            </a:r>
          </a:p>
          <a:p>
            <a:pPr eaLnBrk="1" hangingPunct="1">
              <a:defRPr/>
            </a:pPr>
            <a:r>
              <a:rPr lang="en-US" dirty="0"/>
              <a:t>Can be modified to suit your needs</a:t>
            </a:r>
          </a:p>
          <a:p>
            <a:pPr eaLnBrk="1" hangingPunct="1">
              <a:defRPr/>
            </a:pPr>
            <a:r>
              <a:rPr lang="en-US" dirty="0"/>
              <a:t>Provide guidance on questions which are not answered in the law and have not been addressed by courts</a:t>
            </a:r>
          </a:p>
          <a:p>
            <a:pPr eaLnBrk="1" hangingPunct="1">
              <a:defRPr/>
            </a:pPr>
            <a:r>
              <a:rPr lang="en-US" dirty="0"/>
              <a:t>Posted on Ethics Commission web site</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86050"/>
                                        </p:tgtEl>
                                        <p:attrNameLst>
                                          <p:attrName>style.visibility</p:attrName>
                                        </p:attrNameLst>
                                      </p:cBhvr>
                                      <p:to>
                                        <p:strVal val="visible"/>
                                      </p:to>
                                    </p:set>
                                    <p:animEffect transition="in" filter="fade">
                                      <p:cBhvr>
                                        <p:cTn id="7" dur="1000"/>
                                        <p:tgtEl>
                                          <p:spTgt spid="386050"/>
                                        </p:tgtEl>
                                      </p:cBhvr>
                                    </p:animEffect>
                                    <p:anim calcmode="lin" valueType="num">
                                      <p:cBhvr>
                                        <p:cTn id="8" dur="1000" fill="hold"/>
                                        <p:tgtEl>
                                          <p:spTgt spid="386050"/>
                                        </p:tgtEl>
                                        <p:attrNameLst>
                                          <p:attrName>ppt_x</p:attrName>
                                        </p:attrNameLst>
                                      </p:cBhvr>
                                      <p:tavLst>
                                        <p:tav tm="0">
                                          <p:val>
                                            <p:strVal val="#ppt_x"/>
                                          </p:val>
                                        </p:tav>
                                        <p:tav tm="100000">
                                          <p:val>
                                            <p:strVal val="#ppt_x"/>
                                          </p:val>
                                        </p:tav>
                                      </p:tavLst>
                                    </p:anim>
                                    <p:anim calcmode="lin" valueType="num">
                                      <p:cBhvr>
                                        <p:cTn id="9" dur="898" decel="100000" fill="hold"/>
                                        <p:tgtEl>
                                          <p:spTgt spid="38605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38605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86051">
                                            <p:txEl>
                                              <p:pRg st="0" end="0"/>
                                            </p:txEl>
                                          </p:spTgt>
                                        </p:tgtEl>
                                        <p:attrNameLst>
                                          <p:attrName>style.visibility</p:attrName>
                                        </p:attrNameLst>
                                      </p:cBhvr>
                                      <p:to>
                                        <p:strVal val="visible"/>
                                      </p:to>
                                    </p:set>
                                    <p:animEffect transition="in" filter="fade">
                                      <p:cBhvr>
                                        <p:cTn id="15" dur="1000"/>
                                        <p:tgtEl>
                                          <p:spTgt spid="386051">
                                            <p:txEl>
                                              <p:pRg st="0" end="0"/>
                                            </p:txEl>
                                          </p:spTgt>
                                        </p:tgtEl>
                                      </p:cBhvr>
                                    </p:animEffect>
                                    <p:anim calcmode="lin" valueType="num">
                                      <p:cBhvr>
                                        <p:cTn id="16" dur="1000" fill="hold"/>
                                        <p:tgtEl>
                                          <p:spTgt spid="38605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38605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38605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86051">
                                            <p:txEl>
                                              <p:pRg st="1" end="1"/>
                                            </p:txEl>
                                          </p:spTgt>
                                        </p:tgtEl>
                                        <p:attrNameLst>
                                          <p:attrName>style.visibility</p:attrName>
                                        </p:attrNameLst>
                                      </p:cBhvr>
                                      <p:to>
                                        <p:strVal val="visible"/>
                                      </p:to>
                                    </p:set>
                                    <p:animEffect transition="in" filter="fade">
                                      <p:cBhvr>
                                        <p:cTn id="23" dur="1000"/>
                                        <p:tgtEl>
                                          <p:spTgt spid="386051">
                                            <p:txEl>
                                              <p:pRg st="1" end="1"/>
                                            </p:txEl>
                                          </p:spTgt>
                                        </p:tgtEl>
                                      </p:cBhvr>
                                    </p:animEffect>
                                    <p:anim calcmode="lin" valueType="num">
                                      <p:cBhvr>
                                        <p:cTn id="24" dur="1000" fill="hold"/>
                                        <p:tgtEl>
                                          <p:spTgt spid="386051">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386051">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38605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86051">
                                            <p:txEl>
                                              <p:pRg st="2" end="2"/>
                                            </p:txEl>
                                          </p:spTgt>
                                        </p:tgtEl>
                                        <p:attrNameLst>
                                          <p:attrName>style.visibility</p:attrName>
                                        </p:attrNameLst>
                                      </p:cBhvr>
                                      <p:to>
                                        <p:strVal val="visible"/>
                                      </p:to>
                                    </p:set>
                                    <p:animEffect transition="in" filter="fade">
                                      <p:cBhvr>
                                        <p:cTn id="31" dur="1000"/>
                                        <p:tgtEl>
                                          <p:spTgt spid="386051">
                                            <p:txEl>
                                              <p:pRg st="2" end="2"/>
                                            </p:txEl>
                                          </p:spTgt>
                                        </p:tgtEl>
                                      </p:cBhvr>
                                    </p:animEffect>
                                    <p:anim calcmode="lin" valueType="num">
                                      <p:cBhvr>
                                        <p:cTn id="32" dur="1000" fill="hold"/>
                                        <p:tgtEl>
                                          <p:spTgt spid="386051">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386051">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38605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86051">
                                            <p:txEl>
                                              <p:pRg st="3" end="3"/>
                                            </p:txEl>
                                          </p:spTgt>
                                        </p:tgtEl>
                                        <p:attrNameLst>
                                          <p:attrName>style.visibility</p:attrName>
                                        </p:attrNameLst>
                                      </p:cBhvr>
                                      <p:to>
                                        <p:strVal val="visible"/>
                                      </p:to>
                                    </p:set>
                                    <p:animEffect transition="in" filter="fade">
                                      <p:cBhvr>
                                        <p:cTn id="39" dur="1000"/>
                                        <p:tgtEl>
                                          <p:spTgt spid="386051">
                                            <p:txEl>
                                              <p:pRg st="3" end="3"/>
                                            </p:txEl>
                                          </p:spTgt>
                                        </p:tgtEl>
                                      </p:cBhvr>
                                    </p:animEffect>
                                    <p:anim calcmode="lin" valueType="num">
                                      <p:cBhvr>
                                        <p:cTn id="40" dur="1000" fill="hold"/>
                                        <p:tgtEl>
                                          <p:spTgt spid="386051">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386051">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386051">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386051">
                                            <p:txEl>
                                              <p:pRg st="4" end="4"/>
                                            </p:txEl>
                                          </p:spTgt>
                                        </p:tgtEl>
                                        <p:attrNameLst>
                                          <p:attrName>style.visibility</p:attrName>
                                        </p:attrNameLst>
                                      </p:cBhvr>
                                      <p:to>
                                        <p:strVal val="visible"/>
                                      </p:to>
                                    </p:set>
                                    <p:animEffect transition="in" filter="fade">
                                      <p:cBhvr>
                                        <p:cTn id="47" dur="1000"/>
                                        <p:tgtEl>
                                          <p:spTgt spid="386051">
                                            <p:txEl>
                                              <p:pRg st="4" end="4"/>
                                            </p:txEl>
                                          </p:spTgt>
                                        </p:tgtEl>
                                      </p:cBhvr>
                                    </p:animEffect>
                                    <p:anim calcmode="lin" valueType="num">
                                      <p:cBhvr>
                                        <p:cTn id="48" dur="1000" fill="hold"/>
                                        <p:tgtEl>
                                          <p:spTgt spid="386051">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386051">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386051">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050" grpId="0"/>
      <p:bldP spid="386051"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a:extLst>
              <a:ext uri="{FF2B5EF4-FFF2-40B4-BE49-F238E27FC236}">
                <a16:creationId xmlns:a16="http://schemas.microsoft.com/office/drawing/2014/main" id="{3D1D43AD-3A73-4D45-A0A9-0657C41B9AE8}"/>
              </a:ext>
            </a:extLst>
          </p:cNvPr>
          <p:cNvSpPr>
            <a:spLocks noGrp="1" noChangeArrowheads="1"/>
          </p:cNvSpPr>
          <p:nvPr>
            <p:ph type="subTitle" idx="1"/>
          </p:nvPr>
        </p:nvSpPr>
        <p:spPr>
          <a:xfrm>
            <a:off x="2057400" y="2819400"/>
            <a:ext cx="8001000" cy="1371600"/>
          </a:xfrm>
        </p:spPr>
        <p:txBody>
          <a:bodyPr/>
          <a:lstStyle/>
          <a:p>
            <a:pPr eaLnBrk="1" hangingPunct="1">
              <a:defRPr/>
            </a:pPr>
            <a:r>
              <a:rPr lang="en-US" sz="5400" b="1" dirty="0">
                <a:solidFill>
                  <a:schemeClr val="tx2"/>
                </a:solidFill>
                <a:latin typeface="Arial" charset="0"/>
              </a:rPr>
              <a:t>OPEN MEETINGS ACT</a:t>
            </a:r>
          </a:p>
        </p:txBody>
      </p:sp>
    </p:spTree>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DA484EC9-6D36-45EB-9A85-2F10663EA054}"/>
              </a:ext>
            </a:extLst>
          </p:cNvPr>
          <p:cNvSpPr>
            <a:spLocks noGrp="1" noChangeArrowheads="1"/>
          </p:cNvSpPr>
          <p:nvPr>
            <p:ph type="title"/>
          </p:nvPr>
        </p:nvSpPr>
        <p:spPr/>
        <p:txBody>
          <a:bodyPr/>
          <a:lstStyle/>
          <a:p>
            <a:pPr eaLnBrk="1" hangingPunct="1">
              <a:defRPr/>
            </a:pPr>
            <a:r>
              <a:rPr lang="en-US" dirty="0"/>
              <a:t>Persons Required to File </a:t>
            </a:r>
          </a:p>
        </p:txBody>
      </p:sp>
      <p:sp>
        <p:nvSpPr>
          <p:cNvPr id="64515" name="Rectangle 3">
            <a:extLst>
              <a:ext uri="{FF2B5EF4-FFF2-40B4-BE49-F238E27FC236}">
                <a16:creationId xmlns:a16="http://schemas.microsoft.com/office/drawing/2014/main" id="{B26FFB68-F883-4B61-9309-2609436BE125}"/>
              </a:ext>
            </a:extLst>
          </p:cNvPr>
          <p:cNvSpPr>
            <a:spLocks noGrp="1" noChangeArrowheads="1"/>
          </p:cNvSpPr>
          <p:nvPr>
            <p:ph type="body" idx="1"/>
          </p:nvPr>
        </p:nvSpPr>
        <p:spPr>
          <a:xfrm>
            <a:off x="1981200" y="1600200"/>
            <a:ext cx="8229600" cy="4800600"/>
          </a:xfrm>
        </p:spPr>
        <p:txBody>
          <a:bodyPr/>
          <a:lstStyle/>
          <a:p>
            <a:pPr eaLnBrk="1" hangingPunct="1">
              <a:lnSpc>
                <a:spcPct val="90000"/>
              </a:lnSpc>
              <a:defRPr/>
            </a:pPr>
            <a:r>
              <a:rPr lang="en-US" sz="2400" b="1" dirty="0"/>
              <a:t>Elected officials, except members of levee boards and election commissioners;</a:t>
            </a:r>
          </a:p>
          <a:p>
            <a:pPr eaLnBrk="1" hangingPunct="1">
              <a:lnSpc>
                <a:spcPct val="90000"/>
              </a:lnSpc>
              <a:defRPr/>
            </a:pPr>
            <a:r>
              <a:rPr lang="en-US" sz="2400" dirty="0"/>
              <a:t>Members of all public school boards, whether elected or appointed;</a:t>
            </a:r>
          </a:p>
          <a:p>
            <a:pPr eaLnBrk="1" hangingPunct="1">
              <a:lnSpc>
                <a:spcPct val="90000"/>
              </a:lnSpc>
              <a:defRPr/>
            </a:pPr>
            <a:r>
              <a:rPr lang="en-US" sz="2400" b="1" dirty="0"/>
              <a:t>Candidates for elected office and persons appointed to fill a vacancy in an elected office;</a:t>
            </a:r>
          </a:p>
          <a:p>
            <a:pPr eaLnBrk="1" hangingPunct="1">
              <a:lnSpc>
                <a:spcPct val="90000"/>
              </a:lnSpc>
              <a:defRPr/>
            </a:pPr>
            <a:r>
              <a:rPr lang="en-US" sz="2400" dirty="0"/>
              <a:t>Executive directors or heads of state agencies and the presidents and trustees of all colleges and universities;</a:t>
            </a:r>
          </a:p>
          <a:p>
            <a:pPr eaLnBrk="1" hangingPunct="1">
              <a:lnSpc>
                <a:spcPct val="90000"/>
              </a:lnSpc>
              <a:defRPr/>
            </a:pPr>
            <a:r>
              <a:rPr lang="en-US" sz="2400" dirty="0"/>
              <a:t>Members of any state board, commission, or agency, except advisory boards or commissions;</a:t>
            </a:r>
          </a:p>
          <a:p>
            <a:pPr eaLnBrk="1" hangingPunct="1">
              <a:lnSpc>
                <a:spcPct val="90000"/>
              </a:lnSpc>
              <a:defRPr/>
            </a:pPr>
            <a:r>
              <a:rPr lang="en-US" sz="2400" dirty="0"/>
              <a:t>Board members and executive directors of local </a:t>
            </a:r>
            <a:r>
              <a:rPr lang="en-US" sz="2400" i="1" dirty="0"/>
              <a:t>economic development entities </a:t>
            </a:r>
            <a:r>
              <a:rPr lang="en-US" sz="2400" dirty="0"/>
              <a:t>and </a:t>
            </a:r>
            <a:r>
              <a:rPr lang="en-US" sz="2400" i="1" dirty="0"/>
              <a:t>airport authorities</a:t>
            </a:r>
            <a:r>
              <a:rPr lang="en-US" sz="2400"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p:cTn id="7" dur="500" fill="hold"/>
                                        <p:tgtEl>
                                          <p:spTgt spid="64514"/>
                                        </p:tgtEl>
                                        <p:attrNameLst>
                                          <p:attrName>ppt_w</p:attrName>
                                        </p:attrNameLst>
                                      </p:cBhvr>
                                      <p:tavLst>
                                        <p:tav tm="0">
                                          <p:val>
                                            <p:fltVal val="0"/>
                                          </p:val>
                                        </p:tav>
                                        <p:tav tm="100000">
                                          <p:val>
                                            <p:strVal val="#ppt_w"/>
                                          </p:val>
                                        </p:tav>
                                      </p:tavLst>
                                    </p:anim>
                                    <p:anim calcmode="lin" valueType="num">
                                      <p:cBhvr>
                                        <p:cTn id="8" dur="500" fill="hold"/>
                                        <p:tgtEl>
                                          <p:spTgt spid="6451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4515">
                                            <p:txEl>
                                              <p:pRg st="0" end="0"/>
                                            </p:txEl>
                                          </p:spTgt>
                                        </p:tgtEl>
                                        <p:attrNameLst>
                                          <p:attrName>style.visibility</p:attrName>
                                        </p:attrNameLst>
                                      </p:cBhvr>
                                      <p:to>
                                        <p:strVal val="visible"/>
                                      </p:to>
                                    </p:set>
                                    <p:anim calcmode="lin" valueType="num">
                                      <p:cBhvr>
                                        <p:cTn id="13" dur="500" fill="hold"/>
                                        <p:tgtEl>
                                          <p:spTgt spid="6451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451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4515">
                                            <p:txEl>
                                              <p:pRg st="1" end="1"/>
                                            </p:txEl>
                                          </p:spTgt>
                                        </p:tgtEl>
                                        <p:attrNameLst>
                                          <p:attrName>style.visibility</p:attrName>
                                        </p:attrNameLst>
                                      </p:cBhvr>
                                      <p:to>
                                        <p:strVal val="visible"/>
                                      </p:to>
                                    </p:set>
                                    <p:anim calcmode="lin" valueType="num">
                                      <p:cBhvr>
                                        <p:cTn id="19" dur="500" fill="hold"/>
                                        <p:tgtEl>
                                          <p:spTgt spid="6451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6451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4515">
                                            <p:txEl>
                                              <p:pRg st="2" end="2"/>
                                            </p:txEl>
                                          </p:spTgt>
                                        </p:tgtEl>
                                        <p:attrNameLst>
                                          <p:attrName>style.visibility</p:attrName>
                                        </p:attrNameLst>
                                      </p:cBhvr>
                                      <p:to>
                                        <p:strVal val="visible"/>
                                      </p:to>
                                    </p:set>
                                    <p:anim calcmode="lin" valueType="num">
                                      <p:cBhvr>
                                        <p:cTn id="25" dur="500" fill="hold"/>
                                        <p:tgtEl>
                                          <p:spTgt spid="6451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6451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64515">
                                            <p:txEl>
                                              <p:pRg st="3" end="3"/>
                                            </p:txEl>
                                          </p:spTgt>
                                        </p:tgtEl>
                                        <p:attrNameLst>
                                          <p:attrName>style.visibility</p:attrName>
                                        </p:attrNameLst>
                                      </p:cBhvr>
                                      <p:to>
                                        <p:strVal val="visible"/>
                                      </p:to>
                                    </p:set>
                                    <p:anim calcmode="lin" valueType="num">
                                      <p:cBhvr>
                                        <p:cTn id="31" dur="500" fill="hold"/>
                                        <p:tgtEl>
                                          <p:spTgt spid="64515">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6451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64515">
                                            <p:txEl>
                                              <p:pRg st="4" end="4"/>
                                            </p:txEl>
                                          </p:spTgt>
                                        </p:tgtEl>
                                        <p:attrNameLst>
                                          <p:attrName>style.visibility</p:attrName>
                                        </p:attrNameLst>
                                      </p:cBhvr>
                                      <p:to>
                                        <p:strVal val="visible"/>
                                      </p:to>
                                    </p:set>
                                    <p:anim calcmode="lin" valueType="num">
                                      <p:cBhvr>
                                        <p:cTn id="37" dur="500" fill="hold"/>
                                        <p:tgtEl>
                                          <p:spTgt spid="64515">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64515">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64515">
                                            <p:txEl>
                                              <p:pRg st="5" end="5"/>
                                            </p:txEl>
                                          </p:spTgt>
                                        </p:tgtEl>
                                        <p:attrNameLst>
                                          <p:attrName>style.visibility</p:attrName>
                                        </p:attrNameLst>
                                      </p:cBhvr>
                                      <p:to>
                                        <p:strVal val="visible"/>
                                      </p:to>
                                    </p:set>
                                    <p:anim calcmode="lin" valueType="num">
                                      <p:cBhvr>
                                        <p:cTn id="43" dur="500" fill="hold"/>
                                        <p:tgtEl>
                                          <p:spTgt spid="64515">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64515">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P spid="6451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4" name="Rectangle 2">
            <a:extLst>
              <a:ext uri="{FF2B5EF4-FFF2-40B4-BE49-F238E27FC236}">
                <a16:creationId xmlns:a16="http://schemas.microsoft.com/office/drawing/2014/main" id="{93536E9E-9A79-4B06-8E2B-507CC921A7BF}"/>
              </a:ext>
            </a:extLst>
          </p:cNvPr>
          <p:cNvSpPr>
            <a:spLocks noGrp="1" noChangeArrowheads="1"/>
          </p:cNvSpPr>
          <p:nvPr>
            <p:ph type="title"/>
          </p:nvPr>
        </p:nvSpPr>
        <p:spPr/>
        <p:txBody>
          <a:bodyPr/>
          <a:lstStyle/>
          <a:p>
            <a:pPr eaLnBrk="1" hangingPunct="1">
              <a:defRPr/>
            </a:pPr>
            <a:r>
              <a:rPr lang="en-US" sz="4000" b="1" dirty="0"/>
              <a:t>OPEN MEETINGS</a:t>
            </a:r>
            <a:br>
              <a:rPr lang="en-US" sz="4000" b="1" dirty="0"/>
            </a:br>
            <a:r>
              <a:rPr lang="en-US" sz="4000" b="1" dirty="0"/>
              <a:t>Enforcement</a:t>
            </a:r>
          </a:p>
        </p:txBody>
      </p:sp>
      <p:sp>
        <p:nvSpPr>
          <p:cNvPr id="433155" name="Rectangle 3">
            <a:extLst>
              <a:ext uri="{FF2B5EF4-FFF2-40B4-BE49-F238E27FC236}">
                <a16:creationId xmlns:a16="http://schemas.microsoft.com/office/drawing/2014/main" id="{AA9E6C90-DB0A-41DF-945E-3292C015BAD2}"/>
              </a:ext>
            </a:extLst>
          </p:cNvPr>
          <p:cNvSpPr>
            <a:spLocks noGrp="1" noChangeArrowheads="1"/>
          </p:cNvSpPr>
          <p:nvPr>
            <p:ph type="body" idx="1"/>
          </p:nvPr>
        </p:nvSpPr>
        <p:spPr>
          <a:xfrm>
            <a:off x="1981200" y="1752600"/>
            <a:ext cx="8229600" cy="4648200"/>
          </a:xfrm>
        </p:spPr>
        <p:txBody>
          <a:bodyPr/>
          <a:lstStyle/>
          <a:p>
            <a:pPr eaLnBrk="1" hangingPunct="1">
              <a:lnSpc>
                <a:spcPct val="80000"/>
              </a:lnSpc>
              <a:defRPr/>
            </a:pPr>
            <a:r>
              <a:rPr lang="en-US" sz="2800" dirty="0"/>
              <a:t>Complaint is filed with Commission. Complaint is sent to public body, which can respond. Commission may dismiss complaint, make preliminary finding or hold a hearing.</a:t>
            </a:r>
          </a:p>
          <a:p>
            <a:pPr eaLnBrk="1" hangingPunct="1">
              <a:lnSpc>
                <a:spcPct val="80000"/>
              </a:lnSpc>
              <a:defRPr/>
            </a:pPr>
            <a:r>
              <a:rPr lang="en-US" sz="2800" dirty="0"/>
              <a:t>Ethics Commission may order public body to comply with law.</a:t>
            </a:r>
          </a:p>
          <a:p>
            <a:pPr eaLnBrk="1" hangingPunct="1">
              <a:lnSpc>
                <a:spcPct val="80000"/>
              </a:lnSpc>
              <a:defRPr/>
            </a:pPr>
            <a:r>
              <a:rPr lang="en-US" sz="2800" dirty="0"/>
              <a:t>Ethics Commission may impose $500 fine for first offense, $1,000 for subsequent offense.</a:t>
            </a:r>
          </a:p>
          <a:p>
            <a:pPr eaLnBrk="1" hangingPunct="1">
              <a:lnSpc>
                <a:spcPct val="80000"/>
              </a:lnSpc>
              <a:defRPr/>
            </a:pPr>
            <a:r>
              <a:rPr lang="en-US" sz="2800" dirty="0"/>
              <a:t>Ethics Commission can mediate disputes.</a:t>
            </a:r>
          </a:p>
          <a:p>
            <a:pPr eaLnBrk="1" hangingPunct="1">
              <a:lnSpc>
                <a:spcPct val="80000"/>
              </a:lnSpc>
              <a:defRPr/>
            </a:pPr>
            <a:r>
              <a:rPr lang="en-US" sz="2800" dirty="0"/>
              <a:t>Either party may appeal </a:t>
            </a:r>
            <a:r>
              <a:rPr lang="en-US" sz="2800" i="1" dirty="0"/>
              <a:t>de novo</a:t>
            </a:r>
            <a:r>
              <a:rPr lang="en-US" sz="2800" dirty="0"/>
              <a:t> or enforce Ethics Commission order in local chancery court.</a:t>
            </a: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mph" presetSubtype="0" fill="remove" nodeType="afterEffect">
                                  <p:stCondLst>
                                    <p:cond delay="8000"/>
                                  </p:stCondLst>
                                  <p:childTnLst>
                                    <p:animClr clrSpc="rgb" dir="cw">
                                      <p:cBhvr override="childStyle">
                                        <p:cTn id="6" dur="2500" autoRev="1" fill="remove"/>
                                        <p:tgtEl>
                                          <p:spTgt spid="433155">
                                            <p:txEl>
                                              <p:pRg st="2" end="2"/>
                                            </p:txEl>
                                          </p:spTgt>
                                        </p:tgtEl>
                                        <p:attrNameLst>
                                          <p:attrName>style.color</p:attrName>
                                        </p:attrNameLst>
                                      </p:cBhvr>
                                      <p:to>
                                        <a:schemeClr val="bg1"/>
                                      </p:to>
                                    </p:animClr>
                                    <p:animClr clrSpc="rgb" dir="cw">
                                      <p:cBhvr>
                                        <p:cTn id="7" dur="2500" autoRev="1" fill="remove"/>
                                        <p:tgtEl>
                                          <p:spTgt spid="433155">
                                            <p:txEl>
                                              <p:pRg st="2" end="2"/>
                                            </p:txEl>
                                          </p:spTgt>
                                        </p:tgtEl>
                                        <p:attrNameLst>
                                          <p:attrName>fillcolor</p:attrName>
                                        </p:attrNameLst>
                                      </p:cBhvr>
                                      <p:to>
                                        <a:schemeClr val="bg1"/>
                                      </p:to>
                                    </p:animClr>
                                    <p:set>
                                      <p:cBhvr>
                                        <p:cTn id="8" dur="2500" autoRev="1" fill="remove"/>
                                        <p:tgtEl>
                                          <p:spTgt spid="433155">
                                            <p:txEl>
                                              <p:pRg st="2" end="2"/>
                                            </p:txEl>
                                          </p:spTgt>
                                        </p:tgtEl>
                                        <p:attrNameLst>
                                          <p:attrName>fill.type</p:attrName>
                                        </p:attrNameLst>
                                      </p:cBhvr>
                                      <p:to>
                                        <p:strVal val="solid"/>
                                      </p:to>
                                    </p:set>
                                    <p:set>
                                      <p:cBhvr>
                                        <p:cTn id="9" dur="2500" autoRev="1" fill="remove"/>
                                        <p:tgtEl>
                                          <p:spTgt spid="433155">
                                            <p:txEl>
                                              <p:pRg st="2" end="2"/>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a:extLst>
              <a:ext uri="{FF2B5EF4-FFF2-40B4-BE49-F238E27FC236}">
                <a16:creationId xmlns:a16="http://schemas.microsoft.com/office/drawing/2014/main" id="{225846D2-6013-4D22-92F9-F36EA8097360}"/>
              </a:ext>
            </a:extLst>
          </p:cNvPr>
          <p:cNvSpPr>
            <a:spLocks noGrp="1" noChangeArrowheads="1"/>
          </p:cNvSpPr>
          <p:nvPr>
            <p:ph type="body" idx="1"/>
          </p:nvPr>
        </p:nvSpPr>
        <p:spPr/>
        <p:txBody>
          <a:bodyPr/>
          <a:lstStyle/>
          <a:p>
            <a:pPr eaLnBrk="1" hangingPunct="1">
              <a:defRPr/>
            </a:pPr>
            <a:r>
              <a:rPr lang="en-US" dirty="0"/>
              <a:t>Public meetings must be open to public.</a:t>
            </a:r>
          </a:p>
          <a:p>
            <a:pPr eaLnBrk="1" hangingPunct="1">
              <a:defRPr/>
            </a:pPr>
            <a:r>
              <a:rPr lang="en-US" dirty="0"/>
              <a:t>Executive session must follow specific procedure and only for 12 reasons.</a:t>
            </a:r>
          </a:p>
          <a:p>
            <a:pPr eaLnBrk="1" hangingPunct="1">
              <a:defRPr/>
            </a:pPr>
            <a:r>
              <a:rPr lang="en-US" dirty="0"/>
              <a:t>Notice of meeting must be given, and minutes must be kept.</a:t>
            </a:r>
          </a:p>
          <a:p>
            <a:pPr eaLnBrk="1" hangingPunct="1">
              <a:defRPr/>
            </a:pPr>
            <a:r>
              <a:rPr lang="en-US" dirty="0"/>
              <a:t>Social gatherings are not “meetings” unless official business is discussed.</a:t>
            </a:r>
          </a:p>
          <a:p>
            <a:pPr eaLnBrk="1" hangingPunct="1">
              <a:defRPr/>
            </a:pPr>
            <a:r>
              <a:rPr lang="en-US" dirty="0"/>
              <a:t>Act never requires executive session.</a:t>
            </a:r>
          </a:p>
        </p:txBody>
      </p:sp>
      <p:sp>
        <p:nvSpPr>
          <p:cNvPr id="286723" name="Rectangle 3">
            <a:extLst>
              <a:ext uri="{FF2B5EF4-FFF2-40B4-BE49-F238E27FC236}">
                <a16:creationId xmlns:a16="http://schemas.microsoft.com/office/drawing/2014/main" id="{0FB8834B-4AEF-4711-85EC-8ED41C0540B2}"/>
              </a:ext>
            </a:extLst>
          </p:cNvPr>
          <p:cNvSpPr>
            <a:spLocks noGrp="1" noChangeArrowheads="1"/>
          </p:cNvSpPr>
          <p:nvPr>
            <p:ph type="title"/>
          </p:nvPr>
        </p:nvSpPr>
        <p:spPr/>
        <p:txBody>
          <a:bodyPr/>
          <a:lstStyle/>
          <a:p>
            <a:pPr eaLnBrk="1" hangingPunct="1">
              <a:defRPr/>
            </a:pPr>
            <a:r>
              <a:rPr lang="en-US" b="1" dirty="0"/>
              <a:t>OPEN MEETINGS ACT</a:t>
            </a:r>
            <a:br>
              <a:rPr lang="en-US" b="1" dirty="0"/>
            </a:br>
            <a:r>
              <a:rPr lang="en-US" b="1" dirty="0"/>
              <a:t>The Basics</a:t>
            </a:r>
          </a:p>
        </p:txBody>
      </p:sp>
    </p:spTree>
  </p:cSld>
  <p:clrMapOvr>
    <a:masterClrMapping/>
  </p:clrMapOvr>
  <p:transition spd="slow">
    <p:push dir="u"/>
  </p:transition>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2611" name="Rectangle 3">
            <a:extLst>
              <a:ext uri="{FF2B5EF4-FFF2-40B4-BE49-F238E27FC236}">
                <a16:creationId xmlns:a16="http://schemas.microsoft.com/office/drawing/2014/main" id="{6775BC80-C524-4D79-961D-F765E0DBFD0C}"/>
              </a:ext>
            </a:extLst>
          </p:cNvPr>
          <p:cNvSpPr>
            <a:spLocks noGrp="1" noChangeArrowheads="1"/>
          </p:cNvSpPr>
          <p:nvPr>
            <p:ph type="title"/>
          </p:nvPr>
        </p:nvSpPr>
        <p:spPr>
          <a:xfrm>
            <a:off x="1981200" y="2743200"/>
            <a:ext cx="8229600" cy="1371600"/>
          </a:xfrm>
        </p:spPr>
        <p:txBody>
          <a:bodyPr/>
          <a:lstStyle/>
          <a:p>
            <a:pPr eaLnBrk="1" hangingPunct="1">
              <a:defRPr/>
            </a:pPr>
            <a:r>
              <a:rPr lang="en-US" sz="4000" b="1" dirty="0"/>
              <a:t>WHAT IS A MEETING?</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52611"/>
                                        </p:tgtEl>
                                        <p:attrNameLst>
                                          <p:attrName>style.visibility</p:attrName>
                                        </p:attrNameLst>
                                      </p:cBhvr>
                                      <p:to>
                                        <p:strVal val="visible"/>
                                      </p:to>
                                    </p:set>
                                    <p:anim calcmode="lin" valueType="num">
                                      <p:cBhvr>
                                        <p:cTn id="7" dur="1000" fill="hold"/>
                                        <p:tgtEl>
                                          <p:spTgt spid="452611"/>
                                        </p:tgtEl>
                                        <p:attrNameLst>
                                          <p:attrName>ppt_x</p:attrName>
                                        </p:attrNameLst>
                                      </p:cBhvr>
                                      <p:tavLst>
                                        <p:tav tm="0">
                                          <p:val>
                                            <p:strVal val="#ppt_x-.2"/>
                                          </p:val>
                                        </p:tav>
                                        <p:tav tm="100000">
                                          <p:val>
                                            <p:strVal val="#ppt_x"/>
                                          </p:val>
                                        </p:tav>
                                      </p:tavLst>
                                    </p:anim>
                                    <p:anim calcmode="lin" valueType="num">
                                      <p:cBhvr>
                                        <p:cTn id="8" dur="1000" fill="hold"/>
                                        <p:tgtEl>
                                          <p:spTgt spid="452611"/>
                                        </p:tgtEl>
                                        <p:attrNameLst>
                                          <p:attrName>ppt_y</p:attrName>
                                        </p:attrNameLst>
                                      </p:cBhvr>
                                      <p:tavLst>
                                        <p:tav tm="0">
                                          <p:val>
                                            <p:strVal val="#ppt_y"/>
                                          </p:val>
                                        </p:tav>
                                        <p:tav tm="100000">
                                          <p:val>
                                            <p:strVal val="#ppt_y"/>
                                          </p:val>
                                        </p:tav>
                                      </p:tavLst>
                                    </p:anim>
                                    <p:animEffect transition="in" filter="wipe(right)" prLst="gradientSize: 0.1">
                                      <p:cBhvr>
                                        <p:cTn id="9" dur="1000"/>
                                        <p:tgtEl>
                                          <p:spTgt spid="4526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1" grpId="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2610" name="Rectangle 2">
            <a:extLst>
              <a:ext uri="{FF2B5EF4-FFF2-40B4-BE49-F238E27FC236}">
                <a16:creationId xmlns:a16="http://schemas.microsoft.com/office/drawing/2014/main" id="{5F1C2636-DC3F-4267-933D-FA00C2CDDA77}"/>
              </a:ext>
            </a:extLst>
          </p:cNvPr>
          <p:cNvSpPr>
            <a:spLocks noGrp="1" noChangeArrowheads="1"/>
          </p:cNvSpPr>
          <p:nvPr>
            <p:ph type="body" idx="1"/>
          </p:nvPr>
        </p:nvSpPr>
        <p:spPr>
          <a:xfrm>
            <a:off x="1981200" y="1752600"/>
            <a:ext cx="8229600" cy="4648200"/>
          </a:xfrm>
        </p:spPr>
        <p:txBody>
          <a:bodyPr/>
          <a:lstStyle/>
          <a:p>
            <a:pPr eaLnBrk="1" hangingPunct="1">
              <a:defRPr/>
            </a:pPr>
            <a:r>
              <a:rPr lang="en-US" dirty="0"/>
              <a:t>“Public body” is any board, commission, authority, council, department agency, bureau or other entity or committee thereof of the state, political subdivision or municipality.</a:t>
            </a:r>
          </a:p>
          <a:p>
            <a:pPr eaLnBrk="1" hangingPunct="1">
              <a:defRPr/>
            </a:pPr>
            <a:r>
              <a:rPr lang="en-US" dirty="0"/>
              <a:t>“Meeting” is any gathering of a quorum of the public body, whether in person or by phone, to discuss a matter under the authority of the public body.</a:t>
            </a:r>
          </a:p>
        </p:txBody>
      </p:sp>
      <p:sp>
        <p:nvSpPr>
          <p:cNvPr id="452611" name="Rectangle 3">
            <a:extLst>
              <a:ext uri="{FF2B5EF4-FFF2-40B4-BE49-F238E27FC236}">
                <a16:creationId xmlns:a16="http://schemas.microsoft.com/office/drawing/2014/main" id="{BC1E7404-C078-40CF-B44C-35E3A0B832DF}"/>
              </a:ext>
            </a:extLst>
          </p:cNvPr>
          <p:cNvSpPr>
            <a:spLocks noGrp="1" noChangeArrowheads="1"/>
          </p:cNvSpPr>
          <p:nvPr>
            <p:ph type="title"/>
          </p:nvPr>
        </p:nvSpPr>
        <p:spPr/>
        <p:txBody>
          <a:bodyPr/>
          <a:lstStyle/>
          <a:p>
            <a:pPr eaLnBrk="1" hangingPunct="1">
              <a:defRPr/>
            </a:pPr>
            <a:r>
              <a:rPr lang="en-US" sz="4000" b="1" dirty="0"/>
              <a:t>OPEN MEETINGS ACT</a:t>
            </a:r>
            <a:br>
              <a:rPr lang="en-US" sz="4000" b="1" dirty="0"/>
            </a:br>
            <a:r>
              <a:rPr lang="en-US" sz="4000" b="1" dirty="0"/>
              <a:t>Definitions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52611"/>
                                        </p:tgtEl>
                                        <p:attrNameLst>
                                          <p:attrName>style.visibility</p:attrName>
                                        </p:attrNameLst>
                                      </p:cBhvr>
                                      <p:to>
                                        <p:strVal val="visible"/>
                                      </p:to>
                                    </p:set>
                                    <p:anim calcmode="lin" valueType="num">
                                      <p:cBhvr>
                                        <p:cTn id="7" dur="1000" fill="hold"/>
                                        <p:tgtEl>
                                          <p:spTgt spid="452611"/>
                                        </p:tgtEl>
                                        <p:attrNameLst>
                                          <p:attrName>ppt_x</p:attrName>
                                        </p:attrNameLst>
                                      </p:cBhvr>
                                      <p:tavLst>
                                        <p:tav tm="0">
                                          <p:val>
                                            <p:strVal val="#ppt_x-.2"/>
                                          </p:val>
                                        </p:tav>
                                        <p:tav tm="100000">
                                          <p:val>
                                            <p:strVal val="#ppt_x"/>
                                          </p:val>
                                        </p:tav>
                                      </p:tavLst>
                                    </p:anim>
                                    <p:anim calcmode="lin" valueType="num">
                                      <p:cBhvr>
                                        <p:cTn id="8" dur="1000" fill="hold"/>
                                        <p:tgtEl>
                                          <p:spTgt spid="452611"/>
                                        </p:tgtEl>
                                        <p:attrNameLst>
                                          <p:attrName>ppt_y</p:attrName>
                                        </p:attrNameLst>
                                      </p:cBhvr>
                                      <p:tavLst>
                                        <p:tav tm="0">
                                          <p:val>
                                            <p:strVal val="#ppt_y"/>
                                          </p:val>
                                        </p:tav>
                                        <p:tav tm="100000">
                                          <p:val>
                                            <p:strVal val="#ppt_y"/>
                                          </p:val>
                                        </p:tav>
                                      </p:tavLst>
                                    </p:anim>
                                    <p:animEffect transition="in" filter="wipe(right)" prLst="gradientSize: 0.1">
                                      <p:cBhvr>
                                        <p:cTn id="9" dur="1000"/>
                                        <p:tgtEl>
                                          <p:spTgt spid="452611"/>
                                        </p:tgtEl>
                                      </p:cBhvr>
                                    </p:animEffect>
                                  </p:childTnLst>
                                </p:cTn>
                              </p:par>
                            </p:childTnLst>
                          </p:cTn>
                        </p:par>
                        <p:par>
                          <p:cTn id="10" fill="hold" nodeType="afterGroup">
                            <p:stCondLst>
                              <p:cond delay="1000"/>
                            </p:stCondLst>
                            <p:childTnLst>
                              <p:par>
                                <p:cTn id="11" presetID="44" presetClass="entr" presetSubtype="0" fill="hold" grpId="0" nodeType="afterEffect">
                                  <p:stCondLst>
                                    <p:cond delay="0"/>
                                  </p:stCondLst>
                                  <p:childTnLst>
                                    <p:set>
                                      <p:cBhvr>
                                        <p:cTn id="12" dur="1" fill="hold">
                                          <p:stCondLst>
                                            <p:cond delay="0"/>
                                          </p:stCondLst>
                                        </p:cTn>
                                        <p:tgtEl>
                                          <p:spTgt spid="452610">
                                            <p:txEl>
                                              <p:pRg st="0" end="0"/>
                                            </p:txEl>
                                          </p:spTgt>
                                        </p:tgtEl>
                                        <p:attrNameLst>
                                          <p:attrName>style.visibility</p:attrName>
                                        </p:attrNameLst>
                                      </p:cBhvr>
                                      <p:to>
                                        <p:strVal val="visible"/>
                                      </p:to>
                                    </p:set>
                                    <p:animEffect transition="in" filter="fade">
                                      <p:cBhvr>
                                        <p:cTn id="13" dur="500"/>
                                        <p:tgtEl>
                                          <p:spTgt spid="452610">
                                            <p:txEl>
                                              <p:pRg st="0" end="0"/>
                                            </p:txEl>
                                          </p:spTgt>
                                        </p:tgtEl>
                                      </p:cBhvr>
                                    </p:animEffect>
                                    <p:anim calcmode="lin" valueType="num">
                                      <p:cBhvr>
                                        <p:cTn id="14" dur="500" fill="hold"/>
                                        <p:tgtEl>
                                          <p:spTgt spid="452610">
                                            <p:txEl>
                                              <p:pRg st="0" end="0"/>
                                            </p:txEl>
                                          </p:spTgt>
                                        </p:tgtEl>
                                        <p:attrNameLst>
                                          <p:attrName>ppt_x</p:attrName>
                                        </p:attrNameLst>
                                      </p:cBhvr>
                                      <p:tavLst>
                                        <p:tav tm="0">
                                          <p:val>
                                            <p:strVal val="#ppt_x"/>
                                          </p:val>
                                        </p:tav>
                                        <p:tav tm="100000">
                                          <p:val>
                                            <p:strVal val="#ppt_x"/>
                                          </p:val>
                                        </p:tav>
                                      </p:tavLst>
                                    </p:anim>
                                    <p:anim calcmode="lin" valueType="num">
                                      <p:cBhvr>
                                        <p:cTn id="15" dur="500" fill="hold"/>
                                        <p:tgtEl>
                                          <p:spTgt spid="452610">
                                            <p:txEl>
                                              <p:pRg st="0" end="0"/>
                                            </p:txEl>
                                          </p:spTgt>
                                        </p:tgtEl>
                                        <p:attrNameLst>
                                          <p:attrName>ppt_y</p:attrName>
                                        </p:attrNameLst>
                                      </p:cBhvr>
                                      <p:tavLst>
                                        <p:tav tm="0">
                                          <p:val>
                                            <p:strVal val="#ppt_y+.05"/>
                                          </p:val>
                                        </p:tav>
                                        <p:tav tm="100000">
                                          <p:val>
                                            <p:strVal val="#ppt_y"/>
                                          </p:val>
                                        </p:tav>
                                      </p:tavLst>
                                    </p:anim>
                                  </p:childTnLst>
                                </p:cTn>
                              </p:par>
                            </p:childTnLst>
                          </p:cTn>
                        </p:par>
                        <p:par>
                          <p:cTn id="16" fill="hold" nodeType="afterGroup">
                            <p:stCondLst>
                              <p:cond delay="1500"/>
                            </p:stCondLst>
                            <p:childTnLst>
                              <p:par>
                                <p:cTn id="17" presetID="44" presetClass="entr" presetSubtype="0" fill="hold" grpId="0" nodeType="afterEffect">
                                  <p:stCondLst>
                                    <p:cond delay="0"/>
                                  </p:stCondLst>
                                  <p:childTnLst>
                                    <p:set>
                                      <p:cBhvr>
                                        <p:cTn id="18" dur="1" fill="hold">
                                          <p:stCondLst>
                                            <p:cond delay="0"/>
                                          </p:stCondLst>
                                        </p:cTn>
                                        <p:tgtEl>
                                          <p:spTgt spid="452610">
                                            <p:txEl>
                                              <p:pRg st="1" end="1"/>
                                            </p:txEl>
                                          </p:spTgt>
                                        </p:tgtEl>
                                        <p:attrNameLst>
                                          <p:attrName>style.visibility</p:attrName>
                                        </p:attrNameLst>
                                      </p:cBhvr>
                                      <p:to>
                                        <p:strVal val="visible"/>
                                      </p:to>
                                    </p:set>
                                    <p:animEffect transition="in" filter="fade">
                                      <p:cBhvr>
                                        <p:cTn id="19" dur="500"/>
                                        <p:tgtEl>
                                          <p:spTgt spid="452610">
                                            <p:txEl>
                                              <p:pRg st="1" end="1"/>
                                            </p:txEl>
                                          </p:spTgt>
                                        </p:tgtEl>
                                      </p:cBhvr>
                                    </p:animEffect>
                                    <p:anim calcmode="lin" valueType="num">
                                      <p:cBhvr>
                                        <p:cTn id="20" dur="500" fill="hold"/>
                                        <p:tgtEl>
                                          <p:spTgt spid="452610">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52610">
                                            <p:txEl>
                                              <p:pRg st="1" end="1"/>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0" grpId="0" build="p"/>
      <p:bldP spid="452611"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a:extLst>
              <a:ext uri="{FF2B5EF4-FFF2-40B4-BE49-F238E27FC236}">
                <a16:creationId xmlns:a16="http://schemas.microsoft.com/office/drawing/2014/main" id="{C49E1B1E-F7E4-4A3C-AD84-24AB553D5881}"/>
              </a:ext>
            </a:extLst>
          </p:cNvPr>
          <p:cNvSpPr>
            <a:spLocks noGrp="1" noChangeArrowheads="1"/>
          </p:cNvSpPr>
          <p:nvPr>
            <p:ph type="title"/>
          </p:nvPr>
        </p:nvSpPr>
        <p:spPr/>
        <p:txBody>
          <a:bodyPr/>
          <a:lstStyle/>
          <a:p>
            <a:pPr eaLnBrk="1" hangingPunct="1">
              <a:defRPr/>
            </a:pPr>
            <a:r>
              <a:rPr lang="en-US" sz="4000" u="sng" dirty="0"/>
              <a:t>Columbus v. Commercial Dispatch</a:t>
            </a:r>
            <a:br>
              <a:rPr lang="en-US" sz="4000" u="sng" dirty="0"/>
            </a:br>
            <a:r>
              <a:rPr lang="en-US" sz="4000" dirty="0"/>
              <a:t>Miss. Sup. Ct., 2017</a:t>
            </a:r>
          </a:p>
        </p:txBody>
      </p:sp>
      <p:sp>
        <p:nvSpPr>
          <p:cNvPr id="460803" name="Rectangle 3">
            <a:extLst>
              <a:ext uri="{FF2B5EF4-FFF2-40B4-BE49-F238E27FC236}">
                <a16:creationId xmlns:a16="http://schemas.microsoft.com/office/drawing/2014/main" id="{66DF3F7A-FB3E-4782-8E54-BB9E899D201C}"/>
              </a:ext>
            </a:extLst>
          </p:cNvPr>
          <p:cNvSpPr>
            <a:spLocks noGrp="1" noChangeArrowheads="1"/>
          </p:cNvSpPr>
          <p:nvPr>
            <p:ph type="body" idx="1"/>
          </p:nvPr>
        </p:nvSpPr>
        <p:spPr/>
        <p:txBody>
          <a:bodyPr/>
          <a:lstStyle/>
          <a:p>
            <a:pPr eaLnBrk="1" hangingPunct="1">
              <a:defRPr/>
            </a:pPr>
            <a:r>
              <a:rPr lang="en-US" sz="3600" dirty="0"/>
              <a:t>Deliberations of a quorum must take place in a proper public meeting.</a:t>
            </a:r>
          </a:p>
          <a:p>
            <a:pPr eaLnBrk="1" hangingPunct="1">
              <a:defRPr/>
            </a:pPr>
            <a:r>
              <a:rPr lang="en-US" sz="3600" dirty="0"/>
              <a:t>When a quorum splits into separate groups and discusses the same matter of city business with the same person, a quorum is deliberating, and a “meeting” has occurred.</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4658" name="Rectangle 2">
            <a:extLst>
              <a:ext uri="{FF2B5EF4-FFF2-40B4-BE49-F238E27FC236}">
                <a16:creationId xmlns:a16="http://schemas.microsoft.com/office/drawing/2014/main" id="{7F8E5677-D175-4976-9567-AF809EE8E03D}"/>
              </a:ext>
            </a:extLst>
          </p:cNvPr>
          <p:cNvSpPr>
            <a:spLocks noGrp="1" noChangeArrowheads="1"/>
          </p:cNvSpPr>
          <p:nvPr>
            <p:ph type="title"/>
          </p:nvPr>
        </p:nvSpPr>
        <p:spPr/>
        <p:txBody>
          <a:bodyPr/>
          <a:lstStyle/>
          <a:p>
            <a:pPr eaLnBrk="1" hangingPunct="1">
              <a:defRPr/>
            </a:pPr>
            <a:r>
              <a:rPr lang="en-US" sz="4000" u="sng" dirty="0"/>
              <a:t>Case No. M-09-007</a:t>
            </a:r>
            <a:br>
              <a:rPr lang="en-US" sz="4000" u="sng" dirty="0"/>
            </a:br>
            <a:r>
              <a:rPr lang="en-US" sz="4000" u="sng" dirty="0"/>
              <a:t>Hall vs. Miss. Trans. Commn.</a:t>
            </a:r>
          </a:p>
        </p:txBody>
      </p:sp>
      <p:sp>
        <p:nvSpPr>
          <p:cNvPr id="454659" name="Rectangle 3">
            <a:extLst>
              <a:ext uri="{FF2B5EF4-FFF2-40B4-BE49-F238E27FC236}">
                <a16:creationId xmlns:a16="http://schemas.microsoft.com/office/drawing/2014/main" id="{12650CD6-197F-4391-8578-4F34C00C9B52}"/>
              </a:ext>
            </a:extLst>
          </p:cNvPr>
          <p:cNvSpPr>
            <a:spLocks noGrp="1" noChangeArrowheads="1"/>
          </p:cNvSpPr>
          <p:nvPr>
            <p:ph type="body" idx="1"/>
          </p:nvPr>
        </p:nvSpPr>
        <p:spPr/>
        <p:txBody>
          <a:bodyPr/>
          <a:lstStyle/>
          <a:p>
            <a:pPr eaLnBrk="1" hangingPunct="1">
              <a:defRPr/>
            </a:pPr>
            <a:r>
              <a:rPr lang="en-US" dirty="0"/>
              <a:t>When a quorum of a public body assembles and discusses a matter under their jurisdiction, a “meeting” has taken place.</a:t>
            </a:r>
          </a:p>
          <a:p>
            <a:pPr eaLnBrk="1" hangingPunct="1">
              <a:defRPr/>
            </a:pPr>
            <a:r>
              <a:rPr lang="en-US" dirty="0"/>
              <a:t>Does not matter that they took no action.</a:t>
            </a:r>
          </a:p>
          <a:p>
            <a:pPr eaLnBrk="1" hangingPunct="1">
              <a:defRPr/>
            </a:pPr>
            <a:r>
              <a:rPr lang="en-US" dirty="0"/>
              <a:t>Must provide notice and take minutes.</a:t>
            </a:r>
          </a:p>
        </p:txBody>
      </p:sp>
    </p:spTree>
  </p:cSld>
  <p:clrMapOvr>
    <a:masterClrMapping/>
  </p:clrMapOvr>
  <p:transition spd="slow">
    <p:push dir="u"/>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a:extLst>
              <a:ext uri="{FF2B5EF4-FFF2-40B4-BE49-F238E27FC236}">
                <a16:creationId xmlns:a16="http://schemas.microsoft.com/office/drawing/2014/main" id="{1F2EAE66-AD6C-4DAF-A354-3BFCCB17E9BF}"/>
              </a:ext>
            </a:extLst>
          </p:cNvPr>
          <p:cNvSpPr>
            <a:spLocks noGrp="1" noChangeArrowheads="1"/>
          </p:cNvSpPr>
          <p:nvPr>
            <p:ph type="title"/>
          </p:nvPr>
        </p:nvSpPr>
        <p:spPr>
          <a:xfrm>
            <a:off x="1981200" y="304800"/>
            <a:ext cx="8229600" cy="1371600"/>
          </a:xfrm>
        </p:spPr>
        <p:txBody>
          <a:bodyPr/>
          <a:lstStyle/>
          <a:p>
            <a:pPr eaLnBrk="1" hangingPunct="1">
              <a:defRPr/>
            </a:pPr>
            <a:r>
              <a:rPr lang="en-US" sz="4000" u="sng" dirty="0"/>
              <a:t>Case No. M-10-001</a:t>
            </a:r>
            <a:br>
              <a:rPr lang="en-US" sz="4000" u="sng" dirty="0"/>
            </a:br>
            <a:r>
              <a:rPr lang="en-US" sz="4000" u="sng" dirty="0"/>
              <a:t>Mason vs. Aberdeen Bd. of Ald.</a:t>
            </a:r>
          </a:p>
        </p:txBody>
      </p:sp>
      <p:sp>
        <p:nvSpPr>
          <p:cNvPr id="456707" name="Rectangle 3">
            <a:extLst>
              <a:ext uri="{FF2B5EF4-FFF2-40B4-BE49-F238E27FC236}">
                <a16:creationId xmlns:a16="http://schemas.microsoft.com/office/drawing/2014/main" id="{16567212-65B6-4CF4-ADE7-85BB02768CB9}"/>
              </a:ext>
            </a:extLst>
          </p:cNvPr>
          <p:cNvSpPr>
            <a:spLocks noGrp="1" noChangeArrowheads="1"/>
          </p:cNvSpPr>
          <p:nvPr>
            <p:ph type="body" idx="1"/>
          </p:nvPr>
        </p:nvSpPr>
        <p:spPr>
          <a:xfrm>
            <a:off x="1981200" y="1905000"/>
            <a:ext cx="8229600" cy="4495800"/>
          </a:xfrm>
        </p:spPr>
        <p:txBody>
          <a:bodyPr/>
          <a:lstStyle/>
          <a:p>
            <a:pPr marL="0" indent="0" eaLnBrk="1" hangingPunct="1">
              <a:lnSpc>
                <a:spcPct val="80000"/>
              </a:lnSpc>
              <a:defRPr/>
            </a:pPr>
            <a:r>
              <a:rPr lang="en-US" sz="2400" dirty="0"/>
              <a:t>A </a:t>
            </a:r>
            <a:r>
              <a:rPr lang="en-US" sz="2400" u="sng" dirty="0"/>
              <a:t>chance or impromptu gathering</a:t>
            </a:r>
            <a:r>
              <a:rPr lang="en-US" sz="2400" dirty="0"/>
              <a:t> of board members is not necessarily a “meeting.”</a:t>
            </a:r>
          </a:p>
          <a:p>
            <a:pPr marL="0" indent="0" eaLnBrk="1" hangingPunct="1">
              <a:lnSpc>
                <a:spcPct val="80000"/>
              </a:lnSpc>
              <a:buNone/>
              <a:defRPr/>
            </a:pPr>
            <a:endParaRPr lang="en-US" sz="2400" dirty="0"/>
          </a:p>
          <a:p>
            <a:pPr marL="0" indent="0" eaLnBrk="1" hangingPunct="1">
              <a:lnSpc>
                <a:spcPct val="80000"/>
              </a:lnSpc>
              <a:buNone/>
              <a:defRPr/>
            </a:pPr>
            <a:r>
              <a:rPr lang="en-US" sz="2400" dirty="0">
                <a:effectLst/>
              </a:rPr>
              <a:t>A public board should be available for social functions with charities, industries and businesses, at which no action is taken and their only function is to listen, without being subjected to the Act. Therefore, a function attended by a public board, whether informal or impromptu, is a meeting within the meaning of the Act only when there is to occur “deliberative stages of the decision-making process that lead to formation and determination of public policy.” </a:t>
            </a:r>
          </a:p>
          <a:p>
            <a:pPr marL="0" indent="0" eaLnBrk="1" hangingPunct="1">
              <a:lnSpc>
                <a:spcPct val="80000"/>
              </a:lnSpc>
              <a:buNone/>
              <a:defRPr/>
            </a:pPr>
            <a:endParaRPr lang="en-US" sz="2400" dirty="0">
              <a:effectLst/>
            </a:endParaRPr>
          </a:p>
          <a:p>
            <a:pPr marL="0" indent="0" eaLnBrk="1" hangingPunct="1">
              <a:lnSpc>
                <a:spcPct val="80000"/>
              </a:lnSpc>
              <a:buNone/>
              <a:defRPr/>
            </a:pPr>
            <a:r>
              <a:rPr lang="en-US" sz="2000" u="sng" dirty="0">
                <a:effectLst/>
              </a:rPr>
              <a:t>Hinds County Board of Supervisors v. Common Cause of Mississippi</a:t>
            </a:r>
            <a:r>
              <a:rPr lang="en-US" sz="2000" dirty="0">
                <a:effectLst/>
              </a:rPr>
              <a:t>, 551 So.2d 107, 123 (Miss.1989).</a:t>
            </a:r>
            <a:r>
              <a:rPr lang="en-US" sz="2000" dirty="0"/>
              <a:t> </a:t>
            </a:r>
          </a:p>
        </p:txBody>
      </p:sp>
    </p:spTree>
  </p:cSld>
  <p:clrMapOvr>
    <a:masterClrMapping/>
  </p:clrMapOvr>
  <p:transition spd="slow">
    <p:push dir="u"/>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a:extLst>
              <a:ext uri="{FF2B5EF4-FFF2-40B4-BE49-F238E27FC236}">
                <a16:creationId xmlns:a16="http://schemas.microsoft.com/office/drawing/2014/main" id="{196726D7-F332-47F8-AA78-E2DE98F725F6}"/>
              </a:ext>
            </a:extLst>
          </p:cNvPr>
          <p:cNvSpPr>
            <a:spLocks noGrp="1" noChangeArrowheads="1"/>
          </p:cNvSpPr>
          <p:nvPr>
            <p:ph type="title"/>
          </p:nvPr>
        </p:nvSpPr>
        <p:spPr/>
        <p:txBody>
          <a:bodyPr/>
          <a:lstStyle/>
          <a:p>
            <a:pPr eaLnBrk="1" hangingPunct="1">
              <a:defRPr/>
            </a:pPr>
            <a:r>
              <a:rPr lang="en-US" sz="4000" u="sng" dirty="0"/>
              <a:t>Case No. M-12-020</a:t>
            </a:r>
            <a:br>
              <a:rPr lang="en-US" sz="4000" u="sng" dirty="0"/>
            </a:br>
            <a:r>
              <a:rPr lang="en-US" sz="4000" u="sng" dirty="0"/>
              <a:t>McGovern vs. Starkville</a:t>
            </a:r>
          </a:p>
        </p:txBody>
      </p:sp>
      <p:sp>
        <p:nvSpPr>
          <p:cNvPr id="460803" name="Rectangle 3">
            <a:extLst>
              <a:ext uri="{FF2B5EF4-FFF2-40B4-BE49-F238E27FC236}">
                <a16:creationId xmlns:a16="http://schemas.microsoft.com/office/drawing/2014/main" id="{FCAEFBC1-CEB0-4D9F-847F-F076F6D64459}"/>
              </a:ext>
            </a:extLst>
          </p:cNvPr>
          <p:cNvSpPr>
            <a:spLocks noGrp="1" noChangeArrowheads="1"/>
          </p:cNvSpPr>
          <p:nvPr>
            <p:ph type="body" idx="1"/>
          </p:nvPr>
        </p:nvSpPr>
        <p:spPr/>
        <p:txBody>
          <a:bodyPr/>
          <a:lstStyle/>
          <a:p>
            <a:pPr eaLnBrk="1" hangingPunct="1">
              <a:defRPr/>
            </a:pPr>
            <a:r>
              <a:rPr lang="en-US" sz="3000" u="sng" dirty="0"/>
              <a:t>Retreats</a:t>
            </a:r>
            <a:r>
              <a:rPr lang="en-US" sz="3000" dirty="0"/>
              <a:t> conducted by the Board of Aldermen are meetings subject to the Open Meetings Act</a:t>
            </a:r>
          </a:p>
          <a:p>
            <a:pPr eaLnBrk="1" hangingPunct="1">
              <a:defRPr/>
            </a:pPr>
            <a:r>
              <a:rPr lang="en-US" sz="3000" dirty="0"/>
              <a:t>Even if no official action is taken at a meeting, minutes must be kept</a:t>
            </a:r>
          </a:p>
          <a:p>
            <a:pPr eaLnBrk="1" hangingPunct="1">
              <a:defRPr/>
            </a:pPr>
            <a:r>
              <a:rPr lang="en-US" sz="3000" u="sng" dirty="0"/>
              <a:t>Committees</a:t>
            </a:r>
            <a:r>
              <a:rPr lang="en-US" sz="3000" dirty="0"/>
              <a:t> established by the board to conduct business of the city are subject to the Open Meetings Act</a:t>
            </a:r>
          </a:p>
        </p:txBody>
      </p:sp>
    </p:spTree>
  </p:cSld>
  <p:clrMapOvr>
    <a:masterClrMapping/>
  </p:clrMapOvr>
  <p:transition spd="slow">
    <p:push dir="u"/>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a:extLst>
              <a:ext uri="{FF2B5EF4-FFF2-40B4-BE49-F238E27FC236}">
                <a16:creationId xmlns:a16="http://schemas.microsoft.com/office/drawing/2014/main" id="{F232F78C-9594-4C11-9FA5-A696EBC87F2D}"/>
              </a:ext>
            </a:extLst>
          </p:cNvPr>
          <p:cNvSpPr>
            <a:spLocks noGrp="1" noChangeArrowheads="1"/>
          </p:cNvSpPr>
          <p:nvPr>
            <p:ph type="title"/>
          </p:nvPr>
        </p:nvSpPr>
        <p:spPr/>
        <p:txBody>
          <a:bodyPr/>
          <a:lstStyle/>
          <a:p>
            <a:pPr eaLnBrk="1" hangingPunct="1">
              <a:defRPr/>
            </a:pPr>
            <a:r>
              <a:rPr lang="en-US" sz="4000" u="sng" dirty="0"/>
              <a:t>Case No. M-12-023</a:t>
            </a:r>
            <a:br>
              <a:rPr lang="en-US" sz="4000" u="sng" dirty="0"/>
            </a:br>
            <a:r>
              <a:rPr lang="en-US" sz="4000" u="sng" dirty="0"/>
              <a:t>Gilmore v. Holmes Co. Sch. Dist. </a:t>
            </a:r>
          </a:p>
        </p:txBody>
      </p:sp>
      <p:sp>
        <p:nvSpPr>
          <p:cNvPr id="460803" name="Rectangle 3">
            <a:extLst>
              <a:ext uri="{FF2B5EF4-FFF2-40B4-BE49-F238E27FC236}">
                <a16:creationId xmlns:a16="http://schemas.microsoft.com/office/drawing/2014/main" id="{D2C7C3A3-99A6-42A8-99B7-A53C2E96CFAB}"/>
              </a:ext>
            </a:extLst>
          </p:cNvPr>
          <p:cNvSpPr>
            <a:spLocks noGrp="1" noChangeArrowheads="1"/>
          </p:cNvSpPr>
          <p:nvPr>
            <p:ph type="body" idx="1"/>
          </p:nvPr>
        </p:nvSpPr>
        <p:spPr/>
        <p:txBody>
          <a:bodyPr/>
          <a:lstStyle/>
          <a:p>
            <a:pPr eaLnBrk="1" hangingPunct="1">
              <a:defRPr/>
            </a:pPr>
            <a:r>
              <a:rPr lang="en-US" sz="3000" dirty="0"/>
              <a:t>A panel established by the superintendent to assist the superintendent in performing his or her job is not a “public body” subject to the Open Meetings Act</a:t>
            </a:r>
          </a:p>
          <a:p>
            <a:pPr eaLnBrk="1" hangingPunct="1">
              <a:defRPr/>
            </a:pPr>
            <a:r>
              <a:rPr lang="en-US" sz="3000" dirty="0"/>
              <a:t>While the school board of trustees and any committee thereof qualify as a “public body” under the Open Meetings Act, there was no evidence the panel was created by the board or at the direction of the board.</a:t>
            </a:r>
          </a:p>
        </p:txBody>
      </p:sp>
    </p:spTree>
  </p:cSld>
  <p:clrMapOvr>
    <a:masterClrMapping/>
  </p:clrMapOvr>
  <p:transition spd="slow">
    <p:push dir="u"/>
  </p:transition>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8771" name="Rectangle 3">
            <a:extLst>
              <a:ext uri="{FF2B5EF4-FFF2-40B4-BE49-F238E27FC236}">
                <a16:creationId xmlns:a16="http://schemas.microsoft.com/office/drawing/2014/main" id="{485876A8-69B2-4CEE-89FC-BBCAA6B405C2}"/>
              </a:ext>
            </a:extLst>
          </p:cNvPr>
          <p:cNvSpPr>
            <a:spLocks noGrp="1" noChangeArrowheads="1"/>
          </p:cNvSpPr>
          <p:nvPr>
            <p:ph type="title"/>
          </p:nvPr>
        </p:nvSpPr>
        <p:spPr>
          <a:xfrm>
            <a:off x="1981200" y="2743200"/>
            <a:ext cx="8229600" cy="1371600"/>
          </a:xfrm>
        </p:spPr>
        <p:txBody>
          <a:bodyPr/>
          <a:lstStyle/>
          <a:p>
            <a:pPr eaLnBrk="1" hangingPunct="1">
              <a:defRPr/>
            </a:pPr>
            <a:r>
              <a:rPr lang="en-US" sz="4000" b="1" dirty="0"/>
              <a:t>EXECUTIVE SESSION</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88771"/>
                                        </p:tgtEl>
                                        <p:attrNameLst>
                                          <p:attrName>style.visibility</p:attrName>
                                        </p:attrNameLst>
                                      </p:cBhvr>
                                      <p:to>
                                        <p:strVal val="visible"/>
                                      </p:to>
                                    </p:set>
                                    <p:animEffect transition="in" filter="fade">
                                      <p:cBhvr>
                                        <p:cTn id="7" dur="1000"/>
                                        <p:tgtEl>
                                          <p:spTgt spid="288771"/>
                                        </p:tgtEl>
                                      </p:cBhvr>
                                    </p:animEffect>
                                    <p:anim calcmode="lin" valueType="num">
                                      <p:cBhvr>
                                        <p:cTn id="8" dur="1000" fill="hold"/>
                                        <p:tgtEl>
                                          <p:spTgt spid="288771"/>
                                        </p:tgtEl>
                                        <p:attrNameLst>
                                          <p:attrName>ppt_x</p:attrName>
                                        </p:attrNameLst>
                                      </p:cBhvr>
                                      <p:tavLst>
                                        <p:tav tm="0">
                                          <p:val>
                                            <p:strVal val="#ppt_x"/>
                                          </p:val>
                                        </p:tav>
                                        <p:tav tm="100000">
                                          <p:val>
                                            <p:strVal val="#ppt_x"/>
                                          </p:val>
                                        </p:tav>
                                      </p:tavLst>
                                    </p:anim>
                                    <p:anim calcmode="lin" valueType="num">
                                      <p:cBhvr>
                                        <p:cTn id="9" dur="898" decel="100000" fill="hold"/>
                                        <p:tgtEl>
                                          <p:spTgt spid="288771"/>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8877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a:extLst>
              <a:ext uri="{FF2B5EF4-FFF2-40B4-BE49-F238E27FC236}">
                <a16:creationId xmlns:a16="http://schemas.microsoft.com/office/drawing/2014/main" id="{C5B97588-4C17-4A6E-B5E4-6562C02E7841}"/>
              </a:ext>
            </a:extLst>
          </p:cNvPr>
          <p:cNvSpPr>
            <a:spLocks noGrp="1" noChangeArrowheads="1"/>
          </p:cNvSpPr>
          <p:nvPr>
            <p:ph type="title"/>
          </p:nvPr>
        </p:nvSpPr>
        <p:spPr/>
        <p:txBody>
          <a:bodyPr/>
          <a:lstStyle/>
          <a:p>
            <a:pPr eaLnBrk="1" hangingPunct="1">
              <a:defRPr/>
            </a:pPr>
            <a:r>
              <a:rPr lang="en-US" b="1" dirty="0"/>
              <a:t>ADVISORY OPINIONS</a:t>
            </a:r>
          </a:p>
        </p:txBody>
      </p:sp>
      <p:sp>
        <p:nvSpPr>
          <p:cNvPr id="377859" name="Rectangle 3">
            <a:extLst>
              <a:ext uri="{FF2B5EF4-FFF2-40B4-BE49-F238E27FC236}">
                <a16:creationId xmlns:a16="http://schemas.microsoft.com/office/drawing/2014/main" id="{A424F664-F9E6-4E8A-ABFD-22698C3027DE}"/>
              </a:ext>
            </a:extLst>
          </p:cNvPr>
          <p:cNvSpPr>
            <a:spLocks noGrp="1" noChangeArrowheads="1"/>
          </p:cNvSpPr>
          <p:nvPr>
            <p:ph type="body" idx="1"/>
          </p:nvPr>
        </p:nvSpPr>
        <p:spPr>
          <a:xfrm>
            <a:off x="1981200" y="1371600"/>
            <a:ext cx="8229600" cy="5105400"/>
          </a:xfrm>
        </p:spPr>
        <p:txBody>
          <a:bodyPr/>
          <a:lstStyle/>
          <a:p>
            <a:pPr eaLnBrk="1" hangingPunct="1">
              <a:lnSpc>
                <a:spcPct val="90000"/>
              </a:lnSpc>
              <a:defRPr/>
            </a:pPr>
            <a:r>
              <a:rPr lang="en-US" sz="2800" dirty="0"/>
              <a:t>Commission issues anonymous advisory opinions every month to public servants who need advice about complying with the Ethics Law.</a:t>
            </a:r>
          </a:p>
          <a:p>
            <a:pPr eaLnBrk="1" hangingPunct="1">
              <a:lnSpc>
                <a:spcPct val="90000"/>
              </a:lnSpc>
              <a:defRPr/>
            </a:pPr>
            <a:r>
              <a:rPr lang="en-US" sz="2800" dirty="0"/>
              <a:t>Opinion must be requested in writing by a public servant or candidate for elected office. </a:t>
            </a:r>
          </a:p>
          <a:p>
            <a:pPr eaLnBrk="1" hangingPunct="1">
              <a:lnSpc>
                <a:spcPct val="90000"/>
              </a:lnSpc>
              <a:defRPr/>
            </a:pPr>
            <a:r>
              <a:rPr lang="en-US" sz="2800" dirty="0"/>
              <a:t>If you get an opinion from the Ethics Commission, and you follow it, you are immune from liability under the Ethics Law.</a:t>
            </a:r>
          </a:p>
          <a:p>
            <a:pPr eaLnBrk="1" hangingPunct="1">
              <a:lnSpc>
                <a:spcPct val="90000"/>
              </a:lnSpc>
              <a:defRPr/>
            </a:pPr>
            <a:r>
              <a:rPr lang="en-US" sz="2800" dirty="0"/>
              <a:t>Commission’s staff gives informal guidance based on past opinions, but the only way to be protected from liability is to obtain an official written opinion.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7BAAF01C-ABA4-4386-8953-39C5F9043498}"/>
              </a:ext>
            </a:extLst>
          </p:cNvPr>
          <p:cNvSpPr>
            <a:spLocks noGrp="1" noChangeArrowheads="1"/>
          </p:cNvSpPr>
          <p:nvPr>
            <p:ph type="title"/>
          </p:nvPr>
        </p:nvSpPr>
        <p:spPr>
          <a:xfrm>
            <a:off x="1981200" y="228600"/>
            <a:ext cx="8229600" cy="1371600"/>
          </a:xfrm>
        </p:spPr>
        <p:txBody>
          <a:bodyPr/>
          <a:lstStyle/>
          <a:p>
            <a:pPr eaLnBrk="1" hangingPunct="1">
              <a:defRPr/>
            </a:pPr>
            <a:r>
              <a:rPr lang="en-US" sz="3200" u="sng" dirty="0"/>
              <a:t>Executive Session Procedure: </a:t>
            </a:r>
            <a:br>
              <a:rPr lang="en-US" sz="3200" u="sng" dirty="0"/>
            </a:br>
            <a:r>
              <a:rPr lang="en-US" sz="3200" u="sng" dirty="0"/>
              <a:t>Case No. M-12-002; Hood v. Belzoni</a:t>
            </a:r>
            <a:br>
              <a:rPr lang="en-US" sz="3600" u="sng" dirty="0"/>
            </a:br>
            <a:r>
              <a:rPr lang="en-US" sz="3600" u="sng" dirty="0"/>
              <a:t> </a:t>
            </a:r>
          </a:p>
        </p:txBody>
      </p:sp>
      <p:sp>
        <p:nvSpPr>
          <p:cNvPr id="124931" name="Rectangle 3">
            <a:extLst>
              <a:ext uri="{FF2B5EF4-FFF2-40B4-BE49-F238E27FC236}">
                <a16:creationId xmlns:a16="http://schemas.microsoft.com/office/drawing/2014/main" id="{851EA249-635B-4E01-848A-1E323D22D8E5}"/>
              </a:ext>
            </a:extLst>
          </p:cNvPr>
          <p:cNvSpPr>
            <a:spLocks noGrp="1" noChangeArrowheads="1"/>
          </p:cNvSpPr>
          <p:nvPr>
            <p:ph type="body" idx="1"/>
          </p:nvPr>
        </p:nvSpPr>
        <p:spPr>
          <a:xfrm>
            <a:off x="1981200" y="1295400"/>
            <a:ext cx="8229600" cy="4114800"/>
          </a:xfrm>
        </p:spPr>
        <p:txBody>
          <a:bodyPr/>
          <a:lstStyle/>
          <a:p>
            <a:pPr marL="0" indent="0" eaLnBrk="1" hangingPunct="1">
              <a:buNone/>
            </a:pPr>
            <a:r>
              <a:rPr lang="en-US" altLang="en-US" sz="2800">
                <a:effectLst/>
              </a:rPr>
              <a:t>1. The meeting must begin as an Open Meeting. Miss. Code Ann. § 25-41-7(1).</a:t>
            </a:r>
          </a:p>
          <a:p>
            <a:pPr marL="0" indent="0" eaLnBrk="1" hangingPunct="1">
              <a:buNone/>
            </a:pPr>
            <a:r>
              <a:rPr lang="en-US" altLang="en-US" sz="2800">
                <a:effectLst/>
              </a:rPr>
              <a:t>2. A member must make a motion in an Open Meeting for the meeting to be closed to determine whether or not the Board should declare an executive session. The statute does not require a second to this motion, but the vote on this motion is taken in Open Meeting. If a majority votes to close the meeting to make a determination on the question of an executive session, the meeting is closed for this purpose. Miss. Code Ann. § 25-41-7(2).</a:t>
            </a:r>
          </a:p>
        </p:txBody>
      </p:sp>
    </p:spTree>
  </p:cSld>
  <p:clrMapOvr>
    <a:masterClrMapping/>
  </p:clrMapOvr>
  <p:transition spd="slow">
    <p:pull/>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C418BFFF-75C4-456D-B023-D620DA4E9BFC}"/>
              </a:ext>
            </a:extLst>
          </p:cNvPr>
          <p:cNvSpPr>
            <a:spLocks noGrp="1" noChangeArrowheads="1"/>
          </p:cNvSpPr>
          <p:nvPr>
            <p:ph type="title"/>
          </p:nvPr>
        </p:nvSpPr>
        <p:spPr>
          <a:xfrm>
            <a:off x="1981200" y="76200"/>
            <a:ext cx="8229600" cy="990600"/>
          </a:xfrm>
        </p:spPr>
        <p:txBody>
          <a:bodyPr/>
          <a:lstStyle/>
          <a:p>
            <a:pPr eaLnBrk="1" hangingPunct="1">
              <a:defRPr/>
            </a:pPr>
            <a:r>
              <a:rPr lang="en-US" sz="2400" u="sng" dirty="0"/>
              <a:t>Executive Session Procedure (continued)</a:t>
            </a:r>
            <a:br>
              <a:rPr lang="en-US" sz="3600" u="sng" dirty="0"/>
            </a:br>
            <a:r>
              <a:rPr lang="en-US" sz="3600" u="sng" dirty="0"/>
              <a:t> </a:t>
            </a:r>
          </a:p>
        </p:txBody>
      </p:sp>
      <p:sp>
        <p:nvSpPr>
          <p:cNvPr id="483331" name="Rectangle 3">
            <a:extLst>
              <a:ext uri="{FF2B5EF4-FFF2-40B4-BE49-F238E27FC236}">
                <a16:creationId xmlns:a16="http://schemas.microsoft.com/office/drawing/2014/main" id="{E5AFA79C-6128-4752-8ADC-B1CB042D1FEB}"/>
              </a:ext>
            </a:extLst>
          </p:cNvPr>
          <p:cNvSpPr>
            <a:spLocks noGrp="1" noChangeArrowheads="1"/>
          </p:cNvSpPr>
          <p:nvPr>
            <p:ph type="body" idx="1"/>
          </p:nvPr>
        </p:nvSpPr>
        <p:spPr>
          <a:xfrm>
            <a:off x="1981200" y="609600"/>
            <a:ext cx="8229600" cy="4114800"/>
          </a:xfrm>
        </p:spPr>
        <p:txBody>
          <a:bodyPr/>
          <a:lstStyle/>
          <a:p>
            <a:pPr marL="0" indent="0" eaLnBrk="1" hangingPunct="1">
              <a:buNone/>
              <a:defRPr/>
            </a:pPr>
            <a:r>
              <a:rPr lang="en-US" sz="2600" dirty="0">
                <a:effectLst/>
              </a:rPr>
              <a:t>3. No other business during this closed interim shall be considered until a vote has been taken on whether or not to declare an executive session. Miss. Code Ann. § 25-41-7(2). In order to go into executive session, a majority of three-fifths of those present must vote in favor of it. Miss. Code Ann. § 25-41-7(1).</a:t>
            </a:r>
          </a:p>
          <a:p>
            <a:pPr marL="0" indent="0" eaLnBrk="1" hangingPunct="1">
              <a:buNone/>
              <a:defRPr/>
            </a:pPr>
            <a:r>
              <a:rPr lang="en-US" sz="2600" dirty="0">
                <a:effectLst/>
              </a:rPr>
              <a:t>4. The Board must then state in Open Meeting the reason for going into executive session, and this reason and total vote thereon must thereafter be recorded on the minutes of the meeting. Miss. Code Ann. § 25-41-7(3), (5).</a:t>
            </a:r>
          </a:p>
          <a:p>
            <a:pPr marL="0" indent="0" eaLnBrk="1" hangingPunct="1">
              <a:buNone/>
              <a:defRPr/>
            </a:pPr>
            <a:r>
              <a:rPr lang="en-US" sz="2600" dirty="0">
                <a:effectLst/>
              </a:rPr>
              <a:t>5. The vote to go into executive session is applicable only to that particular meeting on that particular day. Miss. Code Ann. § 25-41-7(6).</a:t>
            </a:r>
            <a:endParaRPr lang="en-US" sz="2600" dirty="0"/>
          </a:p>
          <a:p>
            <a:pPr marL="0" indent="0" eaLnBrk="1" hangingPunct="1">
              <a:buNone/>
              <a:defRPr/>
            </a:pPr>
            <a:endParaRPr lang="en-US" sz="2800" dirty="0">
              <a:effectLst/>
            </a:endParaRPr>
          </a:p>
        </p:txBody>
      </p:sp>
    </p:spTree>
  </p:cSld>
  <p:clrMapOvr>
    <a:masterClrMapping/>
  </p:clrMapOvr>
  <p:transition spd="slow">
    <p:pull/>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7085BCD2-25A5-465D-B2CF-1767FDB0EA04}"/>
              </a:ext>
            </a:extLst>
          </p:cNvPr>
          <p:cNvSpPr>
            <a:spLocks noGrp="1" noChangeArrowheads="1"/>
          </p:cNvSpPr>
          <p:nvPr>
            <p:ph type="body" idx="1"/>
          </p:nvPr>
        </p:nvSpPr>
        <p:spPr>
          <a:xfrm>
            <a:off x="1981200" y="1371600"/>
            <a:ext cx="8229600" cy="5181600"/>
          </a:xfrm>
          <a:noFill/>
        </p:spPr>
        <p:txBody>
          <a:bodyPr/>
          <a:lstStyle/>
          <a:p>
            <a:pPr marL="627063" indent="-627063" eaLnBrk="1" hangingPunct="1">
              <a:lnSpc>
                <a:spcPct val="80000"/>
              </a:lnSpc>
              <a:buNone/>
            </a:pPr>
            <a:endParaRPr lang="en-US" altLang="en-US" sz="2000">
              <a:effectLst/>
            </a:endParaRPr>
          </a:p>
          <a:p>
            <a:pPr marL="627063" indent="-627063" eaLnBrk="1" hangingPunct="1">
              <a:lnSpc>
                <a:spcPct val="80000"/>
              </a:lnSpc>
              <a:buNone/>
            </a:pPr>
            <a:r>
              <a:rPr lang="en-US" altLang="en-US" sz="2200">
                <a:effectLst/>
              </a:rPr>
              <a:t>Executive session may be held for 12 reasons only:</a:t>
            </a:r>
          </a:p>
          <a:p>
            <a:pPr marL="627063" indent="-627063" eaLnBrk="1" hangingPunct="1">
              <a:lnSpc>
                <a:spcPct val="80000"/>
              </a:lnSpc>
              <a:buNone/>
            </a:pPr>
            <a:endParaRPr lang="en-US" altLang="en-US" sz="2200">
              <a:effectLst/>
            </a:endParaRPr>
          </a:p>
          <a:p>
            <a:pPr marL="627063" indent="-627063" eaLnBrk="1" hangingPunct="1">
              <a:lnSpc>
                <a:spcPct val="80000"/>
              </a:lnSpc>
              <a:buNone/>
            </a:pPr>
            <a:r>
              <a:rPr lang="en-US" altLang="en-US" sz="2200">
                <a:effectLst/>
              </a:rPr>
              <a:t>(a) personnel matters</a:t>
            </a:r>
          </a:p>
          <a:p>
            <a:pPr marL="627063" indent="-627063" eaLnBrk="1" hangingPunct="1">
              <a:lnSpc>
                <a:spcPct val="80000"/>
              </a:lnSpc>
              <a:buNone/>
            </a:pPr>
            <a:r>
              <a:rPr lang="en-US" altLang="en-US" sz="2200">
                <a:effectLst/>
              </a:rPr>
              <a:t>(b) litigation </a:t>
            </a:r>
          </a:p>
          <a:p>
            <a:pPr marL="627063" indent="-627063" eaLnBrk="1" hangingPunct="1">
              <a:lnSpc>
                <a:spcPct val="80000"/>
              </a:lnSpc>
              <a:buNone/>
            </a:pPr>
            <a:r>
              <a:rPr lang="en-US" altLang="en-US" sz="2200">
                <a:effectLst/>
              </a:rPr>
              <a:t>(c) security</a:t>
            </a:r>
          </a:p>
          <a:p>
            <a:pPr marL="627063" indent="-627063" eaLnBrk="1" hangingPunct="1">
              <a:lnSpc>
                <a:spcPct val="80000"/>
              </a:lnSpc>
              <a:buNone/>
            </a:pPr>
            <a:r>
              <a:rPr lang="en-US" altLang="en-US" sz="2200">
                <a:effectLst/>
              </a:rPr>
              <a:t>(d) investigations</a:t>
            </a:r>
          </a:p>
          <a:p>
            <a:pPr marL="627063" indent="-627063" eaLnBrk="1" hangingPunct="1">
              <a:lnSpc>
                <a:spcPct val="80000"/>
              </a:lnSpc>
              <a:buNone/>
            </a:pPr>
            <a:r>
              <a:rPr lang="en-US" altLang="en-US" sz="2200">
                <a:effectLst/>
              </a:rPr>
              <a:t>(e) The Legislature may enter executive session for any reason.</a:t>
            </a:r>
          </a:p>
          <a:p>
            <a:pPr marL="627063" indent="-627063" eaLnBrk="1" hangingPunct="1">
              <a:lnSpc>
                <a:spcPct val="80000"/>
              </a:lnSpc>
              <a:buNone/>
            </a:pPr>
            <a:r>
              <a:rPr lang="en-US" altLang="en-US" sz="2200">
                <a:effectLst/>
              </a:rPr>
              <a:t>(f) cases of extraordinary emergency</a:t>
            </a:r>
          </a:p>
          <a:p>
            <a:pPr marL="627063" indent="-627063" eaLnBrk="1" hangingPunct="1">
              <a:lnSpc>
                <a:spcPct val="80000"/>
              </a:lnSpc>
              <a:buNone/>
            </a:pPr>
            <a:r>
              <a:rPr lang="en-US" altLang="en-US" sz="2200">
                <a:effectLst/>
              </a:rPr>
              <a:t>(g) prospective purchase, sale or leasing of lands</a:t>
            </a:r>
          </a:p>
          <a:p>
            <a:pPr marL="627063" indent="-627063" eaLnBrk="1" hangingPunct="1">
              <a:lnSpc>
                <a:spcPct val="80000"/>
              </a:lnSpc>
              <a:buNone/>
            </a:pPr>
            <a:r>
              <a:rPr lang="en-US" altLang="en-US" sz="2200">
                <a:effectLst/>
              </a:rPr>
              <a:t>(h) school board discussions about individual student’s problems</a:t>
            </a:r>
          </a:p>
          <a:p>
            <a:pPr marL="627063" indent="-627063" eaLnBrk="1" hangingPunct="1">
              <a:lnSpc>
                <a:spcPct val="80000"/>
              </a:lnSpc>
              <a:buNone/>
            </a:pPr>
            <a:r>
              <a:rPr lang="en-US" altLang="en-US" sz="2200">
                <a:effectLst/>
              </a:rPr>
              <a:t>(i) preparation of professional licensing exams</a:t>
            </a:r>
          </a:p>
          <a:p>
            <a:pPr marL="627063" indent="-627063" eaLnBrk="1" hangingPunct="1">
              <a:lnSpc>
                <a:spcPct val="80000"/>
              </a:lnSpc>
              <a:buNone/>
            </a:pPr>
            <a:r>
              <a:rPr lang="en-US" altLang="en-US" sz="2200">
                <a:effectLst/>
              </a:rPr>
              <a:t>(j) location, relocation or expansion of a business</a:t>
            </a:r>
          </a:p>
          <a:p>
            <a:pPr marL="627063" indent="-627063" eaLnBrk="1" hangingPunct="1">
              <a:lnSpc>
                <a:spcPct val="80000"/>
              </a:lnSpc>
              <a:buNone/>
            </a:pPr>
            <a:r>
              <a:rPr lang="en-US" altLang="en-US" sz="2200">
                <a:effectLst/>
              </a:rPr>
              <a:t>(k) budget matter which may lead to termination of employee</a:t>
            </a:r>
          </a:p>
          <a:p>
            <a:pPr marL="627063" indent="-627063" eaLnBrk="1" hangingPunct="1">
              <a:lnSpc>
                <a:spcPct val="80000"/>
              </a:lnSpc>
              <a:buNone/>
            </a:pPr>
            <a:r>
              <a:rPr lang="en-US" altLang="en-US" sz="2200">
                <a:effectLst/>
              </a:rPr>
              <a:t>(l) certain PERS board investments</a:t>
            </a:r>
          </a:p>
        </p:txBody>
      </p:sp>
      <p:sp>
        <p:nvSpPr>
          <p:cNvPr id="290819" name="Rectangle 3">
            <a:extLst>
              <a:ext uri="{FF2B5EF4-FFF2-40B4-BE49-F238E27FC236}">
                <a16:creationId xmlns:a16="http://schemas.microsoft.com/office/drawing/2014/main" id="{2B7CB351-8B2B-48CA-AB99-49D0E288E997}"/>
              </a:ext>
            </a:extLst>
          </p:cNvPr>
          <p:cNvSpPr>
            <a:spLocks noGrp="1" noChangeArrowheads="1"/>
          </p:cNvSpPr>
          <p:nvPr>
            <p:ph type="title"/>
          </p:nvPr>
        </p:nvSpPr>
        <p:spPr/>
        <p:txBody>
          <a:bodyPr/>
          <a:lstStyle/>
          <a:p>
            <a:pPr eaLnBrk="1" hangingPunct="1">
              <a:defRPr/>
            </a:pPr>
            <a:r>
              <a:rPr lang="en-US" sz="4000" b="1" dirty="0"/>
              <a:t>Executive Session Reasons</a:t>
            </a:r>
          </a:p>
        </p:txBody>
      </p:sp>
    </p:spTree>
  </p:cSld>
  <p:clrMapOvr>
    <a:masterClrMapping/>
  </p:clrMapOvr>
  <p:transition spd="slow">
    <p:push dir="u"/>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a:extLst>
              <a:ext uri="{FF2B5EF4-FFF2-40B4-BE49-F238E27FC236}">
                <a16:creationId xmlns:a16="http://schemas.microsoft.com/office/drawing/2014/main" id="{172ADDA4-953C-4E43-8B26-89852029DE03}"/>
              </a:ext>
            </a:extLst>
          </p:cNvPr>
          <p:cNvSpPr>
            <a:spLocks noGrp="1" noChangeArrowheads="1"/>
          </p:cNvSpPr>
          <p:nvPr>
            <p:ph type="title"/>
          </p:nvPr>
        </p:nvSpPr>
        <p:spPr>
          <a:xfrm>
            <a:off x="1981200" y="152400"/>
            <a:ext cx="8229600" cy="685800"/>
          </a:xfrm>
        </p:spPr>
        <p:txBody>
          <a:bodyPr/>
          <a:lstStyle/>
          <a:p>
            <a:pPr eaLnBrk="1" hangingPunct="1">
              <a:defRPr/>
            </a:pPr>
            <a:r>
              <a:rPr lang="en-US" sz="4000" dirty="0"/>
              <a:t>Announce Specific Reasons</a:t>
            </a:r>
          </a:p>
        </p:txBody>
      </p:sp>
      <p:sp>
        <p:nvSpPr>
          <p:cNvPr id="481283" name="Rectangle 3">
            <a:extLst>
              <a:ext uri="{FF2B5EF4-FFF2-40B4-BE49-F238E27FC236}">
                <a16:creationId xmlns:a16="http://schemas.microsoft.com/office/drawing/2014/main" id="{5BD10701-7DFA-43FC-9252-015CF2FE2D1C}"/>
              </a:ext>
            </a:extLst>
          </p:cNvPr>
          <p:cNvSpPr>
            <a:spLocks noGrp="1" noChangeArrowheads="1"/>
          </p:cNvSpPr>
          <p:nvPr>
            <p:ph type="body" idx="1"/>
          </p:nvPr>
        </p:nvSpPr>
        <p:spPr>
          <a:xfrm>
            <a:off x="1752600" y="914400"/>
            <a:ext cx="8686800" cy="5791200"/>
          </a:xfrm>
        </p:spPr>
        <p:txBody>
          <a:bodyPr/>
          <a:lstStyle/>
          <a:p>
            <a:pPr>
              <a:defRPr/>
            </a:pPr>
            <a:r>
              <a:rPr lang="en-US" sz="2800" dirty="0">
                <a:effectLst/>
              </a:rPr>
              <a:t>Reasons for executive session must be announced in open meeting and recorded in minutes. Must state a meaningful reason with sufficient specificity so that audience will later be able to check it out.</a:t>
            </a:r>
          </a:p>
          <a:p>
            <a:pPr marL="0" indent="0">
              <a:buNone/>
              <a:defRPr/>
            </a:pPr>
            <a:endParaRPr lang="en-US" sz="1600" dirty="0">
              <a:effectLst/>
            </a:endParaRPr>
          </a:p>
          <a:p>
            <a:pPr marL="0" indent="0" algn="just">
              <a:buNone/>
              <a:defRPr/>
            </a:pPr>
            <a:r>
              <a:rPr lang="en-US" sz="2800" dirty="0">
                <a:effectLst/>
              </a:rPr>
              <a:t>To simply say, “personnel matters,” or “litigation,” tells nothing. The reason stated must be of sufficient specificity to inform those present that there is in reality a specific, discrete matter or area which the board had determined should be discussed in executive session.</a:t>
            </a:r>
          </a:p>
          <a:p>
            <a:pPr marL="0" indent="0">
              <a:buNone/>
              <a:defRPr/>
            </a:pPr>
            <a:r>
              <a:rPr lang="en-US" sz="2800" u="sng" dirty="0">
                <a:effectLst/>
              </a:rPr>
              <a:t>Hinds County Board of Supervisors v. Common Cause of Mississippi</a:t>
            </a:r>
            <a:r>
              <a:rPr lang="en-US" sz="2800" dirty="0">
                <a:effectLst/>
              </a:rPr>
              <a:t>, 551 So.2d 107 (Miss. 1989).</a:t>
            </a:r>
            <a:endParaRPr lang="en-US" sz="2800" dirty="0"/>
          </a:p>
        </p:txBody>
      </p:sp>
    </p:spTree>
  </p:cSld>
  <p:clrMapOvr>
    <a:masterClrMapping/>
  </p:clrMapOvr>
  <p:transition spd="slow">
    <p:push dir="u"/>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a:extLst>
              <a:ext uri="{FF2B5EF4-FFF2-40B4-BE49-F238E27FC236}">
                <a16:creationId xmlns:a16="http://schemas.microsoft.com/office/drawing/2014/main" id="{ACFA7B5E-9F20-4BB5-90B3-CFFA987B1E96}"/>
              </a:ext>
            </a:extLst>
          </p:cNvPr>
          <p:cNvSpPr>
            <a:spLocks noGrp="1" noChangeArrowheads="1"/>
          </p:cNvSpPr>
          <p:nvPr>
            <p:ph type="title"/>
          </p:nvPr>
        </p:nvSpPr>
        <p:spPr/>
        <p:txBody>
          <a:bodyPr/>
          <a:lstStyle/>
          <a:p>
            <a:pPr eaLnBrk="1" hangingPunct="1">
              <a:defRPr/>
            </a:pPr>
            <a:r>
              <a:rPr lang="en-US" sz="4000" u="sng" dirty="0"/>
              <a:t>Case Nos. M-12-005 &amp; M-12-006</a:t>
            </a:r>
            <a:br>
              <a:rPr lang="en-US" sz="4000" u="sng" dirty="0"/>
            </a:br>
            <a:r>
              <a:rPr lang="en-US" sz="4000" u="sng" dirty="0"/>
              <a:t>Harding vs. City of Bay St. Louis</a:t>
            </a:r>
          </a:p>
        </p:txBody>
      </p:sp>
      <p:sp>
        <p:nvSpPr>
          <p:cNvPr id="479235" name="Rectangle 3">
            <a:extLst>
              <a:ext uri="{FF2B5EF4-FFF2-40B4-BE49-F238E27FC236}">
                <a16:creationId xmlns:a16="http://schemas.microsoft.com/office/drawing/2014/main" id="{1BF6A851-FBAB-4151-8174-37C2571FD29A}"/>
              </a:ext>
            </a:extLst>
          </p:cNvPr>
          <p:cNvSpPr>
            <a:spLocks noGrp="1" noChangeArrowheads="1"/>
          </p:cNvSpPr>
          <p:nvPr>
            <p:ph type="body" idx="1"/>
          </p:nvPr>
        </p:nvSpPr>
        <p:spPr>
          <a:xfrm>
            <a:off x="1752600" y="1981200"/>
            <a:ext cx="8534400" cy="4114800"/>
          </a:xfrm>
        </p:spPr>
        <p:txBody>
          <a:bodyPr/>
          <a:lstStyle/>
          <a:p>
            <a:pPr eaLnBrk="1" hangingPunct="1">
              <a:defRPr/>
            </a:pPr>
            <a:r>
              <a:rPr lang="en-US" sz="3000" dirty="0"/>
              <a:t>“Personnel matters” exception does not apply to the job performance of an independent contractor to the government:</a:t>
            </a:r>
          </a:p>
          <a:p>
            <a:pPr marL="0" indent="0" eaLnBrk="1" hangingPunct="1">
              <a:buNone/>
              <a:defRPr/>
            </a:pPr>
            <a:endParaRPr lang="en-US" sz="3000" dirty="0"/>
          </a:p>
          <a:p>
            <a:pPr marL="0" indent="0" algn="just" eaLnBrk="1" hangingPunct="1">
              <a:buNone/>
              <a:defRPr/>
            </a:pPr>
            <a:r>
              <a:rPr lang="en-US" sz="1800" dirty="0"/>
              <a:t>“Personnel Matters” are restricted to matters dealing with employees hired and supervised by the board, not those employees of some other [public] official, and not other [public] officials themselves. . . . Moreover, an independent contractor such as an accountant, lawyer, or architect is not an employee of the board, and would not come under “personnel.” </a:t>
            </a:r>
          </a:p>
          <a:p>
            <a:pPr marL="0" indent="0" eaLnBrk="1" hangingPunct="1">
              <a:buNone/>
              <a:defRPr/>
            </a:pPr>
            <a:endParaRPr lang="en-US" sz="2000" dirty="0"/>
          </a:p>
          <a:p>
            <a:pPr marL="0" indent="0" eaLnBrk="1" hangingPunct="1">
              <a:buNone/>
              <a:defRPr/>
            </a:pPr>
            <a:r>
              <a:rPr lang="en-US" sz="1400" dirty="0"/>
              <a:t>--</a:t>
            </a:r>
            <a:r>
              <a:rPr lang="en-US" sz="1400" u="sng" dirty="0"/>
              <a:t>Hinds County Board of Supervisors v. Common Cause of Mississippi</a:t>
            </a:r>
            <a:r>
              <a:rPr lang="en-US" sz="1400" dirty="0"/>
              <a:t>, 551 So.2d 107, 124 (Miss.1989).</a:t>
            </a:r>
          </a:p>
        </p:txBody>
      </p:sp>
    </p:spTree>
  </p:cSld>
  <p:clrMapOvr>
    <a:masterClrMapping/>
  </p:clrMapOvr>
  <p:transition spd="slow">
    <p:push dir="u"/>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a:extLst>
              <a:ext uri="{FF2B5EF4-FFF2-40B4-BE49-F238E27FC236}">
                <a16:creationId xmlns:a16="http://schemas.microsoft.com/office/drawing/2014/main" id="{23661994-D654-42E1-85DD-3D4FBF734EBA}"/>
              </a:ext>
            </a:extLst>
          </p:cNvPr>
          <p:cNvSpPr>
            <a:spLocks noGrp="1" noChangeArrowheads="1"/>
          </p:cNvSpPr>
          <p:nvPr>
            <p:ph type="title"/>
          </p:nvPr>
        </p:nvSpPr>
        <p:spPr/>
        <p:txBody>
          <a:bodyPr/>
          <a:lstStyle/>
          <a:p>
            <a:pPr eaLnBrk="1" hangingPunct="1">
              <a:defRPr/>
            </a:pPr>
            <a:r>
              <a:rPr lang="en-US" sz="4000" u="sng" dirty="0"/>
              <a:t>Case No. M-09-005</a:t>
            </a:r>
            <a:br>
              <a:rPr lang="en-US" sz="4000" u="sng" dirty="0"/>
            </a:br>
            <a:r>
              <a:rPr lang="en-US" sz="4000" u="sng" dirty="0"/>
              <a:t>Cooper vs. Adams Co. Bd. of Supv.</a:t>
            </a:r>
          </a:p>
        </p:txBody>
      </p:sp>
      <p:sp>
        <p:nvSpPr>
          <p:cNvPr id="479235" name="Rectangle 3">
            <a:extLst>
              <a:ext uri="{FF2B5EF4-FFF2-40B4-BE49-F238E27FC236}">
                <a16:creationId xmlns:a16="http://schemas.microsoft.com/office/drawing/2014/main" id="{079CCE09-DD04-4085-994E-7E85AAE9F786}"/>
              </a:ext>
            </a:extLst>
          </p:cNvPr>
          <p:cNvSpPr>
            <a:spLocks noGrp="1" noChangeArrowheads="1"/>
          </p:cNvSpPr>
          <p:nvPr>
            <p:ph type="body" idx="1"/>
          </p:nvPr>
        </p:nvSpPr>
        <p:spPr/>
        <p:txBody>
          <a:bodyPr/>
          <a:lstStyle/>
          <a:p>
            <a:pPr eaLnBrk="1" hangingPunct="1">
              <a:defRPr/>
            </a:pPr>
            <a:r>
              <a:rPr lang="en-US" sz="3000" dirty="0"/>
              <a:t>“Personnel matters” exception does not apply to issue of funding agency simply because board members disapprove of agency employees.</a:t>
            </a:r>
          </a:p>
          <a:p>
            <a:pPr eaLnBrk="1" hangingPunct="1">
              <a:defRPr/>
            </a:pPr>
            <a:r>
              <a:rPr lang="en-US" sz="3000" dirty="0"/>
              <a:t>Board may not simply announce “personnel” as reason for entering executive session.</a:t>
            </a:r>
          </a:p>
          <a:p>
            <a:pPr eaLnBrk="1" hangingPunct="1">
              <a:defRPr/>
            </a:pPr>
            <a:r>
              <a:rPr lang="en-US" sz="3000" dirty="0"/>
              <a:t>Board must announce which exception applies to each individual matter discussed in executive session.</a:t>
            </a:r>
          </a:p>
        </p:txBody>
      </p:sp>
    </p:spTree>
  </p:cSld>
  <p:clrMapOvr>
    <a:masterClrMapping/>
  </p:clrMapOvr>
  <p:transition spd="slow">
    <p:push dir="u"/>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a:extLst>
              <a:ext uri="{FF2B5EF4-FFF2-40B4-BE49-F238E27FC236}">
                <a16:creationId xmlns:a16="http://schemas.microsoft.com/office/drawing/2014/main" id="{229FA5D9-16C2-4EEB-A87B-FE4B721607A7}"/>
              </a:ext>
            </a:extLst>
          </p:cNvPr>
          <p:cNvSpPr>
            <a:spLocks noGrp="1" noChangeArrowheads="1"/>
          </p:cNvSpPr>
          <p:nvPr>
            <p:ph type="title"/>
          </p:nvPr>
        </p:nvSpPr>
        <p:spPr/>
        <p:txBody>
          <a:bodyPr/>
          <a:lstStyle/>
          <a:p>
            <a:pPr eaLnBrk="1" hangingPunct="1">
              <a:defRPr/>
            </a:pPr>
            <a:r>
              <a:rPr lang="en-US" sz="4000" u="sng" dirty="0"/>
              <a:t>Case No. M-09-006</a:t>
            </a:r>
            <a:br>
              <a:rPr lang="en-US" sz="4000" u="sng" dirty="0"/>
            </a:br>
            <a:r>
              <a:rPr lang="en-US" sz="4000" u="sng" dirty="0"/>
              <a:t>Howell vs. Water Valley Bd. of Ald.</a:t>
            </a:r>
          </a:p>
        </p:txBody>
      </p:sp>
      <p:sp>
        <p:nvSpPr>
          <p:cNvPr id="481283" name="Rectangle 3">
            <a:extLst>
              <a:ext uri="{FF2B5EF4-FFF2-40B4-BE49-F238E27FC236}">
                <a16:creationId xmlns:a16="http://schemas.microsoft.com/office/drawing/2014/main" id="{993E9591-0CBF-4CBE-80F5-ADAC8CDBF61C}"/>
              </a:ext>
            </a:extLst>
          </p:cNvPr>
          <p:cNvSpPr>
            <a:spLocks noGrp="1" noChangeArrowheads="1"/>
          </p:cNvSpPr>
          <p:nvPr>
            <p:ph type="body" idx="1"/>
          </p:nvPr>
        </p:nvSpPr>
        <p:spPr/>
        <p:txBody>
          <a:bodyPr/>
          <a:lstStyle/>
          <a:p>
            <a:pPr eaLnBrk="1" hangingPunct="1">
              <a:defRPr/>
            </a:pPr>
            <a:r>
              <a:rPr lang="en-US" sz="3600" dirty="0"/>
              <a:t>Selecting a board attorney is a “personnel matter” which may be discussed in executive session when the board considers the “job performance, character, [and] professional competence” of the attorney.</a:t>
            </a:r>
          </a:p>
        </p:txBody>
      </p:sp>
    </p:spTree>
  </p:cSld>
  <p:clrMapOvr>
    <a:masterClrMapping/>
  </p:clrMapOvr>
  <p:transition spd="slow">
    <p:push dir="u"/>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E5B7818E-5E06-48CB-A437-04B5355F95C5}"/>
              </a:ext>
            </a:extLst>
          </p:cNvPr>
          <p:cNvSpPr>
            <a:spLocks noGrp="1" noChangeArrowheads="1"/>
          </p:cNvSpPr>
          <p:nvPr>
            <p:ph type="title"/>
          </p:nvPr>
        </p:nvSpPr>
        <p:spPr/>
        <p:txBody>
          <a:bodyPr/>
          <a:lstStyle/>
          <a:p>
            <a:pPr eaLnBrk="1" hangingPunct="1">
              <a:defRPr/>
            </a:pPr>
            <a:r>
              <a:rPr lang="en-US" sz="4000" u="sng" dirty="0"/>
              <a:t>Case No. M-09-009</a:t>
            </a:r>
            <a:br>
              <a:rPr lang="en-US" sz="4000" u="sng" dirty="0"/>
            </a:br>
            <a:r>
              <a:rPr lang="en-US" sz="4000" u="sng" dirty="0"/>
              <a:t>Hood vs. Belzoni Bd. of Ald.</a:t>
            </a:r>
          </a:p>
        </p:txBody>
      </p:sp>
      <p:sp>
        <p:nvSpPr>
          <p:cNvPr id="483331" name="Rectangle 3">
            <a:extLst>
              <a:ext uri="{FF2B5EF4-FFF2-40B4-BE49-F238E27FC236}">
                <a16:creationId xmlns:a16="http://schemas.microsoft.com/office/drawing/2014/main" id="{B1D6B84C-2039-485E-8310-8441816661CA}"/>
              </a:ext>
            </a:extLst>
          </p:cNvPr>
          <p:cNvSpPr>
            <a:spLocks noGrp="1" noChangeArrowheads="1"/>
          </p:cNvSpPr>
          <p:nvPr>
            <p:ph type="body" idx="1"/>
          </p:nvPr>
        </p:nvSpPr>
        <p:spPr/>
        <p:txBody>
          <a:bodyPr/>
          <a:lstStyle/>
          <a:p>
            <a:pPr eaLnBrk="1" hangingPunct="1">
              <a:lnSpc>
                <a:spcPct val="90000"/>
              </a:lnSpc>
              <a:defRPr/>
            </a:pPr>
            <a:r>
              <a:rPr lang="en-US" dirty="0"/>
              <a:t>Board may never discuss pay raises for themselves in executive session as elected officials are not “personnel.”</a:t>
            </a:r>
          </a:p>
          <a:p>
            <a:pPr eaLnBrk="1" hangingPunct="1">
              <a:lnSpc>
                <a:spcPct val="90000"/>
              </a:lnSpc>
              <a:defRPr/>
            </a:pPr>
            <a:r>
              <a:rPr lang="en-US" dirty="0"/>
              <a:t>Board must publicly state a meaningful reason with sufficient specificity before entering executive session.</a:t>
            </a:r>
          </a:p>
          <a:p>
            <a:pPr eaLnBrk="1" hangingPunct="1">
              <a:lnSpc>
                <a:spcPct val="90000"/>
              </a:lnSpc>
              <a:defRPr/>
            </a:pPr>
            <a:r>
              <a:rPr lang="en-US" dirty="0"/>
              <a:t>Reason for executive session must be recorded in the minutes.</a:t>
            </a:r>
          </a:p>
        </p:txBody>
      </p:sp>
    </p:spTree>
  </p:cSld>
  <p:clrMapOvr>
    <a:masterClrMapping/>
  </p:clrMapOvr>
  <p:transition spd="slow">
    <p:push dir="u"/>
  </p:transition>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8754" name="Rectangle 2">
            <a:extLst>
              <a:ext uri="{FF2B5EF4-FFF2-40B4-BE49-F238E27FC236}">
                <a16:creationId xmlns:a16="http://schemas.microsoft.com/office/drawing/2014/main" id="{7505F0FD-C0F4-4589-BFCA-BE1DDEC9D74D}"/>
              </a:ext>
            </a:extLst>
          </p:cNvPr>
          <p:cNvSpPr>
            <a:spLocks noGrp="1" noChangeArrowheads="1"/>
          </p:cNvSpPr>
          <p:nvPr>
            <p:ph type="body" idx="1"/>
          </p:nvPr>
        </p:nvSpPr>
        <p:spPr>
          <a:xfrm>
            <a:off x="1981200" y="1905000"/>
            <a:ext cx="8229600" cy="4648200"/>
          </a:xfrm>
        </p:spPr>
        <p:txBody>
          <a:bodyPr/>
          <a:lstStyle/>
          <a:p>
            <a:pPr>
              <a:defRPr/>
            </a:pPr>
            <a:r>
              <a:rPr lang="en-US" altLang="en-US" dirty="0"/>
              <a:t>Times and places of regular meetings should be set in statute or ordinance.</a:t>
            </a:r>
          </a:p>
          <a:p>
            <a:pPr>
              <a:defRPr/>
            </a:pPr>
            <a:r>
              <a:rPr lang="en-US" altLang="en-US" dirty="0"/>
              <a:t>For recess, adjourned, interim or special meetings, notice must be posted in city hall within one hour of calling the meeting.</a:t>
            </a:r>
          </a:p>
          <a:p>
            <a:pPr>
              <a:defRPr/>
            </a:pPr>
            <a:r>
              <a:rPr lang="en-US" altLang="en-US" dirty="0"/>
              <a:t>Copy of the notice must be placed in the minutes.</a:t>
            </a:r>
          </a:p>
        </p:txBody>
      </p:sp>
      <p:sp>
        <p:nvSpPr>
          <p:cNvPr id="458755" name="Rectangle 3">
            <a:extLst>
              <a:ext uri="{FF2B5EF4-FFF2-40B4-BE49-F238E27FC236}">
                <a16:creationId xmlns:a16="http://schemas.microsoft.com/office/drawing/2014/main" id="{F0C1E669-FD07-4C0F-B4B4-2E543DC6C2E0}"/>
              </a:ext>
            </a:extLst>
          </p:cNvPr>
          <p:cNvSpPr>
            <a:spLocks noGrp="1" noChangeArrowheads="1"/>
          </p:cNvSpPr>
          <p:nvPr>
            <p:ph type="title"/>
          </p:nvPr>
        </p:nvSpPr>
        <p:spPr/>
        <p:txBody>
          <a:bodyPr/>
          <a:lstStyle/>
          <a:p>
            <a:pPr>
              <a:defRPr/>
            </a:pPr>
            <a:r>
              <a:rPr lang="en-US" altLang="en-US" sz="4000" b="1" dirty="0"/>
              <a:t>OPEN MEETINGS ACT</a:t>
            </a:r>
            <a:br>
              <a:rPr lang="en-US" altLang="en-US" sz="4000" b="1" dirty="0"/>
            </a:br>
            <a:r>
              <a:rPr lang="en-US" altLang="en-US" sz="4000" b="1" dirty="0"/>
              <a:t>Notice</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5875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875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5875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4" grpId="0" build="p"/>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8754" name="Rectangle 2">
            <a:extLst>
              <a:ext uri="{FF2B5EF4-FFF2-40B4-BE49-F238E27FC236}">
                <a16:creationId xmlns:a16="http://schemas.microsoft.com/office/drawing/2014/main" id="{DD3B2FB7-A6DB-46B2-A452-7A09C51DD5C0}"/>
              </a:ext>
            </a:extLst>
          </p:cNvPr>
          <p:cNvSpPr>
            <a:spLocks noGrp="1" noChangeArrowheads="1"/>
          </p:cNvSpPr>
          <p:nvPr>
            <p:ph type="body" idx="1"/>
          </p:nvPr>
        </p:nvSpPr>
        <p:spPr>
          <a:xfrm>
            <a:off x="1981200" y="1905000"/>
            <a:ext cx="8229600" cy="4648200"/>
          </a:xfrm>
        </p:spPr>
        <p:txBody>
          <a:bodyPr/>
          <a:lstStyle/>
          <a:p>
            <a:pPr>
              <a:defRPr/>
            </a:pPr>
            <a:r>
              <a:rPr lang="en-US" altLang="en-US" sz="3600" dirty="0"/>
              <a:t>Must post notice of called special meetings on web site and email or fax notice not less than 1 hour before the meeting to anyone who requests it. (in addition to posting paper notice)</a:t>
            </a:r>
          </a:p>
          <a:p>
            <a:pPr>
              <a:defRPr/>
            </a:pPr>
            <a:r>
              <a:rPr lang="en-US" altLang="en-US" sz="3600" dirty="0">
                <a:solidFill>
                  <a:srgbClr val="FFC000"/>
                </a:solidFill>
              </a:rPr>
              <a:t>Does not apply to municipalities with population less than 25,000. </a:t>
            </a:r>
          </a:p>
        </p:txBody>
      </p:sp>
      <p:sp>
        <p:nvSpPr>
          <p:cNvPr id="458755" name="Rectangle 3">
            <a:extLst>
              <a:ext uri="{FF2B5EF4-FFF2-40B4-BE49-F238E27FC236}">
                <a16:creationId xmlns:a16="http://schemas.microsoft.com/office/drawing/2014/main" id="{4F5E7B6C-7B33-4EFB-8B64-73CA97248826}"/>
              </a:ext>
            </a:extLst>
          </p:cNvPr>
          <p:cNvSpPr>
            <a:spLocks noGrp="1" noChangeArrowheads="1"/>
          </p:cNvSpPr>
          <p:nvPr>
            <p:ph type="title"/>
          </p:nvPr>
        </p:nvSpPr>
        <p:spPr/>
        <p:txBody>
          <a:bodyPr/>
          <a:lstStyle/>
          <a:p>
            <a:pPr>
              <a:defRPr/>
            </a:pPr>
            <a:r>
              <a:rPr lang="en-US" altLang="en-US" sz="4000" b="1" dirty="0"/>
              <a:t>OPEN MEETINGS ACT</a:t>
            </a:r>
            <a:br>
              <a:rPr lang="en-US" altLang="en-US" sz="4000" b="1" dirty="0"/>
            </a:br>
            <a:r>
              <a:rPr lang="en-US" altLang="en-US" sz="4000" b="1" dirty="0"/>
              <a:t>Notice – Special Meeting</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5875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5875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4"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1670" name="Rectangle 6">
            <a:extLst>
              <a:ext uri="{FF2B5EF4-FFF2-40B4-BE49-F238E27FC236}">
                <a16:creationId xmlns:a16="http://schemas.microsoft.com/office/drawing/2014/main" id="{D83E70AE-55DA-412A-A41F-68CE98272709}"/>
              </a:ext>
            </a:extLst>
          </p:cNvPr>
          <p:cNvSpPr>
            <a:spLocks noGrp="1" noChangeArrowheads="1"/>
          </p:cNvSpPr>
          <p:nvPr>
            <p:ph type="title"/>
          </p:nvPr>
        </p:nvSpPr>
        <p:spPr>
          <a:xfrm>
            <a:off x="1981200" y="381000"/>
            <a:ext cx="8229600" cy="1130300"/>
          </a:xfrm>
        </p:spPr>
        <p:txBody>
          <a:bodyPr/>
          <a:lstStyle/>
          <a:p>
            <a:pPr eaLnBrk="1" hangingPunct="1">
              <a:defRPr/>
            </a:pPr>
            <a:r>
              <a:rPr lang="en-US" b="1" dirty="0"/>
              <a:t>Eight Basic Prohibitions</a:t>
            </a:r>
          </a:p>
        </p:txBody>
      </p:sp>
      <p:sp>
        <p:nvSpPr>
          <p:cNvPr id="241671" name="Rectangle 7">
            <a:extLst>
              <a:ext uri="{FF2B5EF4-FFF2-40B4-BE49-F238E27FC236}">
                <a16:creationId xmlns:a16="http://schemas.microsoft.com/office/drawing/2014/main" id="{E8588B49-9BAA-4F4E-BE5F-CBA6E03C2990}"/>
              </a:ext>
            </a:extLst>
          </p:cNvPr>
          <p:cNvSpPr>
            <a:spLocks noGrp="1" noChangeArrowheads="1"/>
          </p:cNvSpPr>
          <p:nvPr>
            <p:ph type="body" idx="1"/>
          </p:nvPr>
        </p:nvSpPr>
        <p:spPr>
          <a:xfrm>
            <a:off x="1981200" y="1295400"/>
            <a:ext cx="8458200" cy="5105400"/>
          </a:xfrm>
        </p:spPr>
        <p:txBody>
          <a:bodyPr/>
          <a:lstStyle/>
          <a:p>
            <a:pPr marL="609600" indent="-609600" eaLnBrk="1" hangingPunct="1">
              <a:defRPr/>
            </a:pPr>
            <a:r>
              <a:rPr lang="en-US" dirty="0"/>
              <a:t>Board Member Contracts</a:t>
            </a:r>
          </a:p>
          <a:p>
            <a:pPr marL="609600" indent="-609600" eaLnBrk="1" hangingPunct="1">
              <a:defRPr/>
            </a:pPr>
            <a:r>
              <a:rPr lang="en-US" dirty="0"/>
              <a:t>Use of Office</a:t>
            </a:r>
          </a:p>
          <a:p>
            <a:pPr marL="609600" indent="-609600" eaLnBrk="1" hangingPunct="1">
              <a:defRPr/>
            </a:pPr>
            <a:r>
              <a:rPr lang="en-US" dirty="0"/>
              <a:t>Contracting</a:t>
            </a:r>
          </a:p>
          <a:p>
            <a:pPr marL="609600" indent="-609600" eaLnBrk="1" hangingPunct="1">
              <a:defRPr/>
            </a:pPr>
            <a:r>
              <a:rPr lang="en-US" dirty="0"/>
              <a:t>Purchasing Goods and Services</a:t>
            </a:r>
          </a:p>
          <a:p>
            <a:pPr marL="609600" indent="-609600" eaLnBrk="1" hangingPunct="1">
              <a:defRPr/>
            </a:pPr>
            <a:r>
              <a:rPr lang="en-US" dirty="0"/>
              <a:t>Purchasing Securities</a:t>
            </a:r>
          </a:p>
          <a:p>
            <a:pPr marL="609600" indent="-609600" eaLnBrk="1" hangingPunct="1">
              <a:defRPr/>
            </a:pPr>
            <a:r>
              <a:rPr lang="en-US" dirty="0"/>
              <a:t>Insider Lobbying</a:t>
            </a:r>
          </a:p>
          <a:p>
            <a:pPr marL="609600" indent="-609600" eaLnBrk="1" hangingPunct="1">
              <a:defRPr/>
            </a:pPr>
            <a:r>
              <a:rPr lang="en-US" dirty="0"/>
              <a:t>Post Government Employment</a:t>
            </a:r>
          </a:p>
          <a:p>
            <a:pPr marL="609600" indent="-609600" eaLnBrk="1" hangingPunct="1">
              <a:defRPr/>
            </a:pPr>
            <a:r>
              <a:rPr lang="en-US" dirty="0"/>
              <a:t>Insider Information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41670"/>
                                        </p:tgtEl>
                                        <p:attrNameLst>
                                          <p:attrName>style.visibility</p:attrName>
                                        </p:attrNameLst>
                                      </p:cBhvr>
                                      <p:to>
                                        <p:strVal val="visible"/>
                                      </p:to>
                                    </p:set>
                                    <p:anim calcmode="lin" valueType="num">
                                      <p:cBhvr>
                                        <p:cTn id="7" dur="500" fill="hold"/>
                                        <p:tgtEl>
                                          <p:spTgt spid="241670"/>
                                        </p:tgtEl>
                                        <p:attrNameLst>
                                          <p:attrName>ppt_w</p:attrName>
                                        </p:attrNameLst>
                                      </p:cBhvr>
                                      <p:tavLst>
                                        <p:tav tm="0">
                                          <p:val>
                                            <p:fltVal val="0"/>
                                          </p:val>
                                        </p:tav>
                                        <p:tav tm="100000">
                                          <p:val>
                                            <p:strVal val="#ppt_w"/>
                                          </p:val>
                                        </p:tav>
                                      </p:tavLst>
                                    </p:anim>
                                    <p:anim calcmode="lin" valueType="num">
                                      <p:cBhvr>
                                        <p:cTn id="8" dur="500" fill="hold"/>
                                        <p:tgtEl>
                                          <p:spTgt spid="24167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41671">
                                            <p:txEl>
                                              <p:pRg st="0" end="0"/>
                                            </p:txEl>
                                          </p:spTgt>
                                        </p:tgtEl>
                                        <p:attrNameLst>
                                          <p:attrName>style.visibility</p:attrName>
                                        </p:attrNameLst>
                                      </p:cBhvr>
                                      <p:to>
                                        <p:strVal val="visible"/>
                                      </p:to>
                                    </p:set>
                                    <p:anim calcmode="lin" valueType="num">
                                      <p:cBhvr>
                                        <p:cTn id="13" dur="500" fill="hold"/>
                                        <p:tgtEl>
                                          <p:spTgt spid="241671">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4167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41671">
                                            <p:txEl>
                                              <p:pRg st="1" end="1"/>
                                            </p:txEl>
                                          </p:spTgt>
                                        </p:tgtEl>
                                        <p:attrNameLst>
                                          <p:attrName>style.visibility</p:attrName>
                                        </p:attrNameLst>
                                      </p:cBhvr>
                                      <p:to>
                                        <p:strVal val="visible"/>
                                      </p:to>
                                    </p:set>
                                    <p:anim calcmode="lin" valueType="num">
                                      <p:cBhvr>
                                        <p:cTn id="19" dur="500" fill="hold"/>
                                        <p:tgtEl>
                                          <p:spTgt spid="241671">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4167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41671">
                                            <p:txEl>
                                              <p:pRg st="2" end="2"/>
                                            </p:txEl>
                                          </p:spTgt>
                                        </p:tgtEl>
                                        <p:attrNameLst>
                                          <p:attrName>style.visibility</p:attrName>
                                        </p:attrNameLst>
                                      </p:cBhvr>
                                      <p:to>
                                        <p:strVal val="visible"/>
                                      </p:to>
                                    </p:set>
                                    <p:anim calcmode="lin" valueType="num">
                                      <p:cBhvr>
                                        <p:cTn id="25" dur="500" fill="hold"/>
                                        <p:tgtEl>
                                          <p:spTgt spid="241671">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24167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41671">
                                            <p:txEl>
                                              <p:pRg st="3" end="3"/>
                                            </p:txEl>
                                          </p:spTgt>
                                        </p:tgtEl>
                                        <p:attrNameLst>
                                          <p:attrName>style.visibility</p:attrName>
                                        </p:attrNameLst>
                                      </p:cBhvr>
                                      <p:to>
                                        <p:strVal val="visible"/>
                                      </p:to>
                                    </p:set>
                                    <p:anim calcmode="lin" valueType="num">
                                      <p:cBhvr>
                                        <p:cTn id="31" dur="500" fill="hold"/>
                                        <p:tgtEl>
                                          <p:spTgt spid="241671">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241671">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241671">
                                            <p:txEl>
                                              <p:pRg st="4" end="4"/>
                                            </p:txEl>
                                          </p:spTgt>
                                        </p:tgtEl>
                                        <p:attrNameLst>
                                          <p:attrName>style.visibility</p:attrName>
                                        </p:attrNameLst>
                                      </p:cBhvr>
                                      <p:to>
                                        <p:strVal val="visible"/>
                                      </p:to>
                                    </p:set>
                                    <p:anim calcmode="lin" valueType="num">
                                      <p:cBhvr>
                                        <p:cTn id="37" dur="500" fill="hold"/>
                                        <p:tgtEl>
                                          <p:spTgt spid="241671">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241671">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241671">
                                            <p:txEl>
                                              <p:pRg st="5" end="5"/>
                                            </p:txEl>
                                          </p:spTgt>
                                        </p:tgtEl>
                                        <p:attrNameLst>
                                          <p:attrName>style.visibility</p:attrName>
                                        </p:attrNameLst>
                                      </p:cBhvr>
                                      <p:to>
                                        <p:strVal val="visible"/>
                                      </p:to>
                                    </p:set>
                                    <p:anim calcmode="lin" valueType="num">
                                      <p:cBhvr>
                                        <p:cTn id="43" dur="500" fill="hold"/>
                                        <p:tgtEl>
                                          <p:spTgt spid="241671">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241671">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241671">
                                            <p:txEl>
                                              <p:pRg st="6" end="6"/>
                                            </p:txEl>
                                          </p:spTgt>
                                        </p:tgtEl>
                                        <p:attrNameLst>
                                          <p:attrName>style.visibility</p:attrName>
                                        </p:attrNameLst>
                                      </p:cBhvr>
                                      <p:to>
                                        <p:strVal val="visible"/>
                                      </p:to>
                                    </p:set>
                                    <p:anim calcmode="lin" valueType="num">
                                      <p:cBhvr>
                                        <p:cTn id="49" dur="500" fill="hold"/>
                                        <p:tgtEl>
                                          <p:spTgt spid="241671">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241671">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241671">
                                            <p:txEl>
                                              <p:pRg st="7" end="7"/>
                                            </p:txEl>
                                          </p:spTgt>
                                        </p:tgtEl>
                                        <p:attrNameLst>
                                          <p:attrName>style.visibility</p:attrName>
                                        </p:attrNameLst>
                                      </p:cBhvr>
                                      <p:to>
                                        <p:strVal val="visible"/>
                                      </p:to>
                                    </p:set>
                                    <p:anim calcmode="lin" valueType="num">
                                      <p:cBhvr>
                                        <p:cTn id="55" dur="500" fill="hold"/>
                                        <p:tgtEl>
                                          <p:spTgt spid="241671">
                                            <p:txEl>
                                              <p:pRg st="7" end="7"/>
                                            </p:txEl>
                                          </p:spTgt>
                                        </p:tgtEl>
                                        <p:attrNameLst>
                                          <p:attrName>ppt_w</p:attrName>
                                        </p:attrNameLst>
                                      </p:cBhvr>
                                      <p:tavLst>
                                        <p:tav tm="0">
                                          <p:val>
                                            <p:fltVal val="0"/>
                                          </p:val>
                                        </p:tav>
                                        <p:tav tm="100000">
                                          <p:val>
                                            <p:strVal val="#ppt_w"/>
                                          </p:val>
                                        </p:tav>
                                      </p:tavLst>
                                    </p:anim>
                                    <p:anim calcmode="lin" valueType="num">
                                      <p:cBhvr>
                                        <p:cTn id="56" dur="500" fill="hold"/>
                                        <p:tgtEl>
                                          <p:spTgt spid="241671">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70" grpId="0"/>
      <p:bldP spid="241671"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a:extLst>
              <a:ext uri="{FF2B5EF4-FFF2-40B4-BE49-F238E27FC236}">
                <a16:creationId xmlns:a16="http://schemas.microsoft.com/office/drawing/2014/main" id="{53B69F83-18DD-49AA-979F-7DC5D355DEFA}"/>
              </a:ext>
            </a:extLst>
          </p:cNvPr>
          <p:cNvSpPr>
            <a:spLocks noGrp="1" noChangeArrowheads="1"/>
          </p:cNvSpPr>
          <p:nvPr>
            <p:ph type="title"/>
          </p:nvPr>
        </p:nvSpPr>
        <p:spPr/>
        <p:txBody>
          <a:bodyPr/>
          <a:lstStyle/>
          <a:p>
            <a:pPr eaLnBrk="1" hangingPunct="1">
              <a:defRPr/>
            </a:pPr>
            <a:r>
              <a:rPr lang="en-US" sz="4000" u="sng" dirty="0"/>
              <a:t>Case No. M-09-008</a:t>
            </a:r>
            <a:br>
              <a:rPr lang="en-US" sz="4000" u="sng" dirty="0"/>
            </a:br>
            <a:r>
              <a:rPr lang="en-US" sz="4000" u="sng" dirty="0"/>
              <a:t>Goodman vs. Lena Bd. of Ald.</a:t>
            </a:r>
          </a:p>
        </p:txBody>
      </p:sp>
      <p:sp>
        <p:nvSpPr>
          <p:cNvPr id="460803" name="Rectangle 3">
            <a:extLst>
              <a:ext uri="{FF2B5EF4-FFF2-40B4-BE49-F238E27FC236}">
                <a16:creationId xmlns:a16="http://schemas.microsoft.com/office/drawing/2014/main" id="{088452E5-2D14-45B9-9A11-8AC4BF2D4546}"/>
              </a:ext>
            </a:extLst>
          </p:cNvPr>
          <p:cNvSpPr>
            <a:spLocks noGrp="1" noChangeArrowheads="1"/>
          </p:cNvSpPr>
          <p:nvPr>
            <p:ph type="body" idx="1"/>
          </p:nvPr>
        </p:nvSpPr>
        <p:spPr/>
        <p:txBody>
          <a:bodyPr/>
          <a:lstStyle/>
          <a:p>
            <a:pPr eaLnBrk="1" hangingPunct="1">
              <a:defRPr/>
            </a:pPr>
            <a:r>
              <a:rPr lang="en-US" sz="3000" dirty="0"/>
              <a:t>Public notice must be posted within one hour of calling a meeting other than a regularly scheduled meeting.</a:t>
            </a:r>
          </a:p>
          <a:p>
            <a:pPr eaLnBrk="1" hangingPunct="1">
              <a:defRPr/>
            </a:pPr>
            <a:r>
              <a:rPr lang="en-US" sz="3000" dirty="0"/>
              <a:t>Notice must be posted in a prominent place in building where board meets.</a:t>
            </a:r>
          </a:p>
          <a:p>
            <a:pPr eaLnBrk="1" hangingPunct="1">
              <a:defRPr/>
            </a:pPr>
            <a:r>
              <a:rPr lang="en-US" sz="3000" dirty="0"/>
              <a:t>Notice must be included in the minutes of that meeting.</a:t>
            </a:r>
          </a:p>
        </p:txBody>
      </p:sp>
    </p:spTree>
  </p:cSld>
  <p:clrMapOvr>
    <a:masterClrMapping/>
  </p:clrMapOvr>
  <p:transition spd="slow">
    <p:push dir="u"/>
  </p:transition>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2850" name="Rectangle 2">
            <a:extLst>
              <a:ext uri="{FF2B5EF4-FFF2-40B4-BE49-F238E27FC236}">
                <a16:creationId xmlns:a16="http://schemas.microsoft.com/office/drawing/2014/main" id="{481BA7A9-5125-4BB5-87FF-A21281BF58B1}"/>
              </a:ext>
            </a:extLst>
          </p:cNvPr>
          <p:cNvSpPr>
            <a:spLocks noGrp="1" noChangeArrowheads="1"/>
          </p:cNvSpPr>
          <p:nvPr>
            <p:ph type="body" idx="1"/>
          </p:nvPr>
        </p:nvSpPr>
        <p:spPr/>
        <p:txBody>
          <a:bodyPr/>
          <a:lstStyle/>
          <a:p>
            <a:pPr eaLnBrk="1" hangingPunct="1">
              <a:defRPr/>
            </a:pPr>
            <a:r>
              <a:rPr lang="en-US" sz="3600" dirty="0"/>
              <a:t>Minutes must be kept for all meetings, whether in open or executive session.</a:t>
            </a:r>
          </a:p>
          <a:p>
            <a:pPr eaLnBrk="1" hangingPunct="1">
              <a:defRPr/>
            </a:pPr>
            <a:r>
              <a:rPr lang="en-US" sz="3600" dirty="0"/>
              <a:t>Minutes must be “recorded” within 30 days after meeting.</a:t>
            </a:r>
          </a:p>
          <a:p>
            <a:pPr eaLnBrk="1" hangingPunct="1">
              <a:defRPr/>
            </a:pPr>
            <a:r>
              <a:rPr lang="en-US" sz="3600" dirty="0"/>
              <a:t>Minutes must be available for public inspection.</a:t>
            </a:r>
          </a:p>
        </p:txBody>
      </p:sp>
      <p:sp>
        <p:nvSpPr>
          <p:cNvPr id="462851" name="Rectangle 3">
            <a:extLst>
              <a:ext uri="{FF2B5EF4-FFF2-40B4-BE49-F238E27FC236}">
                <a16:creationId xmlns:a16="http://schemas.microsoft.com/office/drawing/2014/main" id="{BCD63AC3-66CC-43B7-96C8-AB92B5513B91}"/>
              </a:ext>
            </a:extLst>
          </p:cNvPr>
          <p:cNvSpPr>
            <a:spLocks noGrp="1" noChangeArrowheads="1"/>
          </p:cNvSpPr>
          <p:nvPr>
            <p:ph type="title"/>
          </p:nvPr>
        </p:nvSpPr>
        <p:spPr/>
        <p:txBody>
          <a:bodyPr/>
          <a:lstStyle/>
          <a:p>
            <a:pPr eaLnBrk="1" hangingPunct="1">
              <a:defRPr/>
            </a:pPr>
            <a:r>
              <a:rPr lang="en-US" sz="4000" b="1" dirty="0"/>
              <a:t>OPEN MEETINGS ACT</a:t>
            </a:r>
            <a:br>
              <a:rPr lang="en-US" sz="4000" b="1" dirty="0"/>
            </a:br>
            <a:r>
              <a:rPr lang="en-US" sz="4000" b="1" dirty="0"/>
              <a:t>Minutes</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62850">
                                            <p:txEl>
                                              <p:pRg st="0" end="0"/>
                                            </p:txEl>
                                          </p:spTgt>
                                        </p:tgtEl>
                                        <p:attrNameLst>
                                          <p:attrName>style.visibility</p:attrName>
                                        </p:attrNameLst>
                                      </p:cBhvr>
                                      <p:to>
                                        <p:strVal val="visible"/>
                                      </p:to>
                                    </p:set>
                                    <p:animEffect transition="in" filter="fade">
                                      <p:cBhvr>
                                        <p:cTn id="7" dur="1000"/>
                                        <p:tgtEl>
                                          <p:spTgt spid="462850">
                                            <p:txEl>
                                              <p:pRg st="0" end="0"/>
                                            </p:txEl>
                                          </p:spTgt>
                                        </p:tgtEl>
                                      </p:cBhvr>
                                    </p:animEffect>
                                    <p:anim calcmode="lin" valueType="num">
                                      <p:cBhvr>
                                        <p:cTn id="8" dur="1000" fill="hold"/>
                                        <p:tgtEl>
                                          <p:spTgt spid="46285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62850">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62850">
                                            <p:txEl>
                                              <p:pRg st="1" end="1"/>
                                            </p:txEl>
                                          </p:spTgt>
                                        </p:tgtEl>
                                        <p:attrNameLst>
                                          <p:attrName>style.visibility</p:attrName>
                                        </p:attrNameLst>
                                      </p:cBhvr>
                                      <p:to>
                                        <p:strVal val="visible"/>
                                      </p:to>
                                    </p:set>
                                    <p:animEffect transition="in" filter="fade">
                                      <p:cBhvr>
                                        <p:cTn id="12" dur="1000"/>
                                        <p:tgtEl>
                                          <p:spTgt spid="462850">
                                            <p:txEl>
                                              <p:pRg st="1" end="1"/>
                                            </p:txEl>
                                          </p:spTgt>
                                        </p:tgtEl>
                                      </p:cBhvr>
                                    </p:animEffect>
                                    <p:anim calcmode="lin" valueType="num">
                                      <p:cBhvr>
                                        <p:cTn id="13" dur="1000" fill="hold"/>
                                        <p:tgtEl>
                                          <p:spTgt spid="462850">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62850">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62850">
                                            <p:txEl>
                                              <p:pRg st="2" end="2"/>
                                            </p:txEl>
                                          </p:spTgt>
                                        </p:tgtEl>
                                        <p:attrNameLst>
                                          <p:attrName>style.visibility</p:attrName>
                                        </p:attrNameLst>
                                      </p:cBhvr>
                                      <p:to>
                                        <p:strVal val="visible"/>
                                      </p:to>
                                    </p:set>
                                    <p:animEffect transition="in" filter="fade">
                                      <p:cBhvr>
                                        <p:cTn id="17" dur="1000"/>
                                        <p:tgtEl>
                                          <p:spTgt spid="462850">
                                            <p:txEl>
                                              <p:pRg st="2" end="2"/>
                                            </p:txEl>
                                          </p:spTgt>
                                        </p:tgtEl>
                                      </p:cBhvr>
                                    </p:animEffect>
                                    <p:anim calcmode="lin" valueType="num">
                                      <p:cBhvr>
                                        <p:cTn id="18" dur="1000" fill="hold"/>
                                        <p:tgtEl>
                                          <p:spTgt spid="462850">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6285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0"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1E4DF954-1523-42EB-BB0D-2A49AB7D234A}"/>
              </a:ext>
            </a:extLst>
          </p:cNvPr>
          <p:cNvSpPr>
            <a:spLocks noGrp="1" noChangeArrowheads="1"/>
          </p:cNvSpPr>
          <p:nvPr>
            <p:ph type="title"/>
          </p:nvPr>
        </p:nvSpPr>
        <p:spPr/>
        <p:txBody>
          <a:bodyPr/>
          <a:lstStyle/>
          <a:p>
            <a:pPr eaLnBrk="1" hangingPunct="1">
              <a:defRPr/>
            </a:pPr>
            <a:r>
              <a:rPr lang="en-US" sz="3600" u="sng" dirty="0"/>
              <a:t>Case No. M-12-012</a:t>
            </a:r>
            <a:br>
              <a:rPr lang="en-US" sz="3600" u="sng" dirty="0"/>
            </a:br>
            <a:r>
              <a:rPr lang="en-US" sz="3600" u="sng" dirty="0"/>
              <a:t>Rody vs. Pearl River Co. Bd. Of Sup. </a:t>
            </a:r>
          </a:p>
        </p:txBody>
      </p:sp>
      <p:sp>
        <p:nvSpPr>
          <p:cNvPr id="483331" name="Rectangle 3">
            <a:extLst>
              <a:ext uri="{FF2B5EF4-FFF2-40B4-BE49-F238E27FC236}">
                <a16:creationId xmlns:a16="http://schemas.microsoft.com/office/drawing/2014/main" id="{E3479AA4-BE1B-44EB-86CE-7460C40A28B9}"/>
              </a:ext>
            </a:extLst>
          </p:cNvPr>
          <p:cNvSpPr>
            <a:spLocks noGrp="1" noChangeArrowheads="1"/>
          </p:cNvSpPr>
          <p:nvPr>
            <p:ph type="body" idx="1"/>
          </p:nvPr>
        </p:nvSpPr>
        <p:spPr/>
        <p:txBody>
          <a:bodyPr/>
          <a:lstStyle/>
          <a:p>
            <a:pPr eaLnBrk="1" hangingPunct="1">
              <a:defRPr/>
            </a:pPr>
            <a:r>
              <a:rPr lang="en-US" sz="3000" dirty="0">
                <a:effectLst/>
              </a:rPr>
              <a:t>“Minutes shall be recorded within a reasonable time not to exceed thirty (30) days after recess or adjournment and shall be </a:t>
            </a:r>
            <a:r>
              <a:rPr lang="en-US" sz="3000" u="sng" dirty="0">
                <a:effectLst/>
              </a:rPr>
              <a:t>open to public inspection during regular business hours</a:t>
            </a:r>
            <a:r>
              <a:rPr lang="en-US" sz="3000" dirty="0">
                <a:effectLst/>
              </a:rPr>
              <a:t>.” </a:t>
            </a:r>
          </a:p>
          <a:p>
            <a:pPr eaLnBrk="1" hangingPunct="1">
              <a:defRPr/>
            </a:pPr>
            <a:r>
              <a:rPr lang="en-US" sz="3000" dirty="0">
                <a:effectLst/>
              </a:rPr>
              <a:t>The term “recorded” means written or drafted. </a:t>
            </a:r>
          </a:p>
          <a:p>
            <a:pPr eaLnBrk="1" hangingPunct="1">
              <a:defRPr/>
            </a:pPr>
            <a:r>
              <a:rPr lang="en-US" sz="3000" dirty="0">
                <a:effectLst/>
              </a:rPr>
              <a:t>Draft minutes must be made available for public inspection.</a:t>
            </a:r>
            <a:endParaRPr lang="en-US" sz="3000" dirty="0"/>
          </a:p>
        </p:txBody>
      </p:sp>
    </p:spTree>
  </p:cSld>
  <p:clrMapOvr>
    <a:masterClrMapping/>
  </p:clrMapOvr>
  <p:transition spd="slow">
    <p:push dir="u"/>
  </p:transition>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4898" name="Rectangle 2">
            <a:extLst>
              <a:ext uri="{FF2B5EF4-FFF2-40B4-BE49-F238E27FC236}">
                <a16:creationId xmlns:a16="http://schemas.microsoft.com/office/drawing/2014/main" id="{0FDDF806-04C2-4098-882B-A85938A26367}"/>
              </a:ext>
            </a:extLst>
          </p:cNvPr>
          <p:cNvSpPr>
            <a:spLocks noGrp="1" noChangeArrowheads="1"/>
          </p:cNvSpPr>
          <p:nvPr>
            <p:ph type="body" idx="1"/>
          </p:nvPr>
        </p:nvSpPr>
        <p:spPr>
          <a:xfrm>
            <a:off x="1981200" y="1752600"/>
            <a:ext cx="8229600" cy="4800600"/>
          </a:xfrm>
        </p:spPr>
        <p:txBody>
          <a:bodyPr/>
          <a:lstStyle/>
          <a:p>
            <a:pPr eaLnBrk="1" hangingPunct="1">
              <a:buFont typeface="Wingdings" panose="05000000000000000000" pitchFamily="2" charset="2"/>
              <a:buNone/>
              <a:defRPr/>
            </a:pPr>
            <a:r>
              <a:rPr lang="en-US" dirty="0"/>
              <a:t>Minutes must show:</a:t>
            </a:r>
          </a:p>
          <a:p>
            <a:pPr eaLnBrk="1" hangingPunct="1">
              <a:defRPr/>
            </a:pPr>
            <a:r>
              <a:rPr lang="en-US" dirty="0"/>
              <a:t>Members present and absent;</a:t>
            </a:r>
          </a:p>
          <a:p>
            <a:pPr eaLnBrk="1" hangingPunct="1">
              <a:defRPr/>
            </a:pPr>
            <a:r>
              <a:rPr lang="en-US" dirty="0"/>
              <a:t>Date, time and place of meeting;</a:t>
            </a:r>
          </a:p>
          <a:p>
            <a:pPr eaLnBrk="1" hangingPunct="1">
              <a:defRPr/>
            </a:pPr>
            <a:r>
              <a:rPr lang="en-US" dirty="0"/>
              <a:t>Accurate recording of any final actions;</a:t>
            </a:r>
          </a:p>
          <a:p>
            <a:pPr eaLnBrk="1" hangingPunct="1">
              <a:defRPr/>
            </a:pPr>
            <a:r>
              <a:rPr lang="en-US" dirty="0"/>
              <a:t>Record, by individual member, of all votes taken;</a:t>
            </a:r>
          </a:p>
          <a:p>
            <a:pPr eaLnBrk="1" hangingPunct="1">
              <a:defRPr/>
            </a:pPr>
            <a:r>
              <a:rPr lang="en-US" dirty="0"/>
              <a:t>Any other information requested by the public body.</a:t>
            </a:r>
          </a:p>
        </p:txBody>
      </p:sp>
      <p:sp>
        <p:nvSpPr>
          <p:cNvPr id="464899" name="Rectangle 3">
            <a:extLst>
              <a:ext uri="{FF2B5EF4-FFF2-40B4-BE49-F238E27FC236}">
                <a16:creationId xmlns:a16="http://schemas.microsoft.com/office/drawing/2014/main" id="{C47256A2-3849-4CD6-8E0F-9A367B8DB04A}"/>
              </a:ext>
            </a:extLst>
          </p:cNvPr>
          <p:cNvSpPr>
            <a:spLocks noGrp="1" noChangeArrowheads="1"/>
          </p:cNvSpPr>
          <p:nvPr>
            <p:ph type="title"/>
          </p:nvPr>
        </p:nvSpPr>
        <p:spPr/>
        <p:txBody>
          <a:bodyPr/>
          <a:lstStyle/>
          <a:p>
            <a:pPr eaLnBrk="1" hangingPunct="1">
              <a:defRPr/>
            </a:pPr>
            <a:r>
              <a:rPr lang="en-US" sz="4000" b="1" dirty="0"/>
              <a:t>OPEN MEETINGS ACT</a:t>
            </a:r>
            <a:br>
              <a:rPr lang="en-US" sz="4000" b="1" dirty="0"/>
            </a:br>
            <a:r>
              <a:rPr lang="en-US" sz="4000" b="1" dirty="0"/>
              <a:t>Content of Minutes</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464899"/>
                                        </p:tgtEl>
                                        <p:attrNameLst>
                                          <p:attrName>style.visibility</p:attrName>
                                        </p:attrNameLst>
                                      </p:cBhvr>
                                      <p:to>
                                        <p:strVal val="visible"/>
                                      </p:to>
                                    </p:set>
                                    <p:animEffect transition="in" filter="fade">
                                      <p:cBhvr>
                                        <p:cTn id="7" dur="1000"/>
                                        <p:tgtEl>
                                          <p:spTgt spid="464899"/>
                                        </p:tgtEl>
                                      </p:cBhvr>
                                    </p:animEffect>
                                    <p:anim calcmode="lin" valueType="num">
                                      <p:cBhvr>
                                        <p:cTn id="8" dur="1000" fill="hold"/>
                                        <p:tgtEl>
                                          <p:spTgt spid="464899"/>
                                        </p:tgtEl>
                                        <p:attrNameLst>
                                          <p:attrName>ppt_x</p:attrName>
                                        </p:attrNameLst>
                                      </p:cBhvr>
                                      <p:tavLst>
                                        <p:tav tm="0">
                                          <p:val>
                                            <p:strVal val="#ppt_x"/>
                                          </p:val>
                                        </p:tav>
                                        <p:tav tm="100000">
                                          <p:val>
                                            <p:strVal val="#ppt_x"/>
                                          </p:val>
                                        </p:tav>
                                      </p:tavLst>
                                    </p:anim>
                                    <p:anim calcmode="lin" valueType="num">
                                      <p:cBhvr>
                                        <p:cTn id="9" dur="898" decel="100000" fill="hold"/>
                                        <p:tgtEl>
                                          <p:spTgt spid="464899"/>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464899"/>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464898">
                                            <p:txEl>
                                              <p:pRg st="0" end="0"/>
                                            </p:txEl>
                                          </p:spTgt>
                                        </p:tgtEl>
                                        <p:attrNameLst>
                                          <p:attrName>style.visibility</p:attrName>
                                        </p:attrNameLst>
                                      </p:cBhvr>
                                      <p:to>
                                        <p:strVal val="visible"/>
                                      </p:to>
                                    </p:set>
                                    <p:animEffect transition="in" filter="fade">
                                      <p:cBhvr>
                                        <p:cTn id="14" dur="1000"/>
                                        <p:tgtEl>
                                          <p:spTgt spid="464898">
                                            <p:txEl>
                                              <p:pRg st="0" end="0"/>
                                            </p:txEl>
                                          </p:spTgt>
                                        </p:tgtEl>
                                      </p:cBhvr>
                                    </p:animEffect>
                                    <p:anim calcmode="lin" valueType="num">
                                      <p:cBhvr>
                                        <p:cTn id="15" dur="1000" fill="hold"/>
                                        <p:tgtEl>
                                          <p:spTgt spid="464898">
                                            <p:txEl>
                                              <p:pRg st="0" end="0"/>
                                            </p:txEl>
                                          </p:spTgt>
                                        </p:tgtEl>
                                        <p:attrNameLst>
                                          <p:attrName>ppt_x</p:attrName>
                                        </p:attrNameLst>
                                      </p:cBhvr>
                                      <p:tavLst>
                                        <p:tav tm="0">
                                          <p:val>
                                            <p:strVal val="#ppt_x"/>
                                          </p:val>
                                        </p:tav>
                                        <p:tav tm="100000">
                                          <p:val>
                                            <p:strVal val="#ppt_x"/>
                                          </p:val>
                                        </p:tav>
                                      </p:tavLst>
                                    </p:anim>
                                    <p:anim calcmode="lin" valueType="num">
                                      <p:cBhvr>
                                        <p:cTn id="16" dur="898" decel="100000" fill="hold"/>
                                        <p:tgtEl>
                                          <p:spTgt spid="464898">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898"/>
                                          </p:stCondLst>
                                        </p:cTn>
                                        <p:tgtEl>
                                          <p:spTgt spid="464898">
                                            <p:txEl>
                                              <p:pRg st="0" end="0"/>
                                            </p:txEl>
                                          </p:spTgt>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464898">
                                            <p:txEl>
                                              <p:pRg st="1" end="1"/>
                                            </p:txEl>
                                          </p:spTgt>
                                        </p:tgtEl>
                                        <p:attrNameLst>
                                          <p:attrName>style.visibility</p:attrName>
                                        </p:attrNameLst>
                                      </p:cBhvr>
                                      <p:to>
                                        <p:strVal val="visible"/>
                                      </p:to>
                                    </p:set>
                                    <p:animEffect transition="in" filter="fade">
                                      <p:cBhvr>
                                        <p:cTn id="21" dur="1000"/>
                                        <p:tgtEl>
                                          <p:spTgt spid="464898">
                                            <p:txEl>
                                              <p:pRg st="1" end="1"/>
                                            </p:txEl>
                                          </p:spTgt>
                                        </p:tgtEl>
                                      </p:cBhvr>
                                    </p:animEffect>
                                    <p:anim calcmode="lin" valueType="num">
                                      <p:cBhvr>
                                        <p:cTn id="22" dur="1000" fill="hold"/>
                                        <p:tgtEl>
                                          <p:spTgt spid="464898">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464898">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464898">
                                            <p:txEl>
                                              <p:pRg st="1" end="1"/>
                                            </p:txEl>
                                          </p:spTgt>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464898">
                                            <p:txEl>
                                              <p:pRg st="2" end="2"/>
                                            </p:txEl>
                                          </p:spTgt>
                                        </p:tgtEl>
                                        <p:attrNameLst>
                                          <p:attrName>style.visibility</p:attrName>
                                        </p:attrNameLst>
                                      </p:cBhvr>
                                      <p:to>
                                        <p:strVal val="visible"/>
                                      </p:to>
                                    </p:set>
                                    <p:animEffect transition="in" filter="fade">
                                      <p:cBhvr>
                                        <p:cTn id="28" dur="1000"/>
                                        <p:tgtEl>
                                          <p:spTgt spid="464898">
                                            <p:txEl>
                                              <p:pRg st="2" end="2"/>
                                            </p:txEl>
                                          </p:spTgt>
                                        </p:tgtEl>
                                      </p:cBhvr>
                                    </p:animEffect>
                                    <p:anim calcmode="lin" valueType="num">
                                      <p:cBhvr>
                                        <p:cTn id="29" dur="1000" fill="hold"/>
                                        <p:tgtEl>
                                          <p:spTgt spid="464898">
                                            <p:txEl>
                                              <p:pRg st="2" end="2"/>
                                            </p:txEl>
                                          </p:spTgt>
                                        </p:tgtEl>
                                        <p:attrNameLst>
                                          <p:attrName>ppt_x</p:attrName>
                                        </p:attrNameLst>
                                      </p:cBhvr>
                                      <p:tavLst>
                                        <p:tav tm="0">
                                          <p:val>
                                            <p:strVal val="#ppt_x"/>
                                          </p:val>
                                        </p:tav>
                                        <p:tav tm="100000">
                                          <p:val>
                                            <p:strVal val="#ppt_x"/>
                                          </p:val>
                                        </p:tav>
                                      </p:tavLst>
                                    </p:anim>
                                    <p:anim calcmode="lin" valueType="num">
                                      <p:cBhvr>
                                        <p:cTn id="30" dur="898" decel="100000" fill="hold"/>
                                        <p:tgtEl>
                                          <p:spTgt spid="464898">
                                            <p:txEl>
                                              <p:pRg st="2" end="2"/>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898"/>
                                          </p:stCondLst>
                                        </p:cTn>
                                        <p:tgtEl>
                                          <p:spTgt spid="464898">
                                            <p:txEl>
                                              <p:pRg st="2" end="2"/>
                                            </p:txEl>
                                          </p:spTgt>
                                        </p:tgtEl>
                                        <p:attrNameLst>
                                          <p:attrName>ppt_y</p:attrName>
                                        </p:attrNameLst>
                                      </p:cBhvr>
                                      <p:tavLst>
                                        <p:tav tm="0">
                                          <p:val>
                                            <p:strVal val="#ppt_y-.03"/>
                                          </p:val>
                                        </p:tav>
                                        <p:tav tm="100000">
                                          <p:val>
                                            <p:strVal val="#ppt_y"/>
                                          </p:val>
                                        </p:tav>
                                      </p:tavLst>
                                    </p:anim>
                                  </p:childTnLst>
                                </p:cTn>
                              </p:par>
                            </p:childTnLst>
                          </p:cTn>
                        </p:par>
                        <p:par>
                          <p:cTn id="32" fill="hold" nodeType="afterGroup">
                            <p:stCondLst>
                              <p:cond delay="4000"/>
                            </p:stCondLst>
                            <p:childTnLst>
                              <p:par>
                                <p:cTn id="33" presetID="37" presetClass="entr" presetSubtype="0" fill="hold" grpId="0" nodeType="afterEffect">
                                  <p:stCondLst>
                                    <p:cond delay="0"/>
                                  </p:stCondLst>
                                  <p:childTnLst>
                                    <p:set>
                                      <p:cBhvr>
                                        <p:cTn id="34" dur="1" fill="hold">
                                          <p:stCondLst>
                                            <p:cond delay="0"/>
                                          </p:stCondLst>
                                        </p:cTn>
                                        <p:tgtEl>
                                          <p:spTgt spid="464898">
                                            <p:txEl>
                                              <p:pRg st="3" end="3"/>
                                            </p:txEl>
                                          </p:spTgt>
                                        </p:tgtEl>
                                        <p:attrNameLst>
                                          <p:attrName>style.visibility</p:attrName>
                                        </p:attrNameLst>
                                      </p:cBhvr>
                                      <p:to>
                                        <p:strVal val="visible"/>
                                      </p:to>
                                    </p:set>
                                    <p:animEffect transition="in" filter="fade">
                                      <p:cBhvr>
                                        <p:cTn id="35" dur="1000"/>
                                        <p:tgtEl>
                                          <p:spTgt spid="464898">
                                            <p:txEl>
                                              <p:pRg st="3" end="3"/>
                                            </p:txEl>
                                          </p:spTgt>
                                        </p:tgtEl>
                                      </p:cBhvr>
                                    </p:animEffect>
                                    <p:anim calcmode="lin" valueType="num">
                                      <p:cBhvr>
                                        <p:cTn id="36" dur="1000" fill="hold"/>
                                        <p:tgtEl>
                                          <p:spTgt spid="464898">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464898">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464898">
                                            <p:txEl>
                                              <p:pRg st="3" end="3"/>
                                            </p:txEl>
                                          </p:spTgt>
                                        </p:tgtEl>
                                        <p:attrNameLst>
                                          <p:attrName>ppt_y</p:attrName>
                                        </p:attrNameLst>
                                      </p:cBhvr>
                                      <p:tavLst>
                                        <p:tav tm="0">
                                          <p:val>
                                            <p:strVal val="#ppt_y-.03"/>
                                          </p:val>
                                        </p:tav>
                                        <p:tav tm="100000">
                                          <p:val>
                                            <p:strVal val="#ppt_y"/>
                                          </p:val>
                                        </p:tav>
                                      </p:tavLst>
                                    </p:anim>
                                  </p:childTnLst>
                                </p:cTn>
                              </p:par>
                            </p:childTnLst>
                          </p:cTn>
                        </p:par>
                        <p:par>
                          <p:cTn id="39" fill="hold" nodeType="afterGroup">
                            <p:stCondLst>
                              <p:cond delay="5000"/>
                            </p:stCondLst>
                            <p:childTnLst>
                              <p:par>
                                <p:cTn id="40" presetID="37" presetClass="entr" presetSubtype="0" fill="hold" grpId="0" nodeType="afterEffect">
                                  <p:stCondLst>
                                    <p:cond delay="0"/>
                                  </p:stCondLst>
                                  <p:childTnLst>
                                    <p:set>
                                      <p:cBhvr>
                                        <p:cTn id="41" dur="1" fill="hold">
                                          <p:stCondLst>
                                            <p:cond delay="0"/>
                                          </p:stCondLst>
                                        </p:cTn>
                                        <p:tgtEl>
                                          <p:spTgt spid="464898">
                                            <p:txEl>
                                              <p:pRg st="4" end="4"/>
                                            </p:txEl>
                                          </p:spTgt>
                                        </p:tgtEl>
                                        <p:attrNameLst>
                                          <p:attrName>style.visibility</p:attrName>
                                        </p:attrNameLst>
                                      </p:cBhvr>
                                      <p:to>
                                        <p:strVal val="visible"/>
                                      </p:to>
                                    </p:set>
                                    <p:animEffect transition="in" filter="fade">
                                      <p:cBhvr>
                                        <p:cTn id="42" dur="1000"/>
                                        <p:tgtEl>
                                          <p:spTgt spid="464898">
                                            <p:txEl>
                                              <p:pRg st="4" end="4"/>
                                            </p:txEl>
                                          </p:spTgt>
                                        </p:tgtEl>
                                      </p:cBhvr>
                                    </p:animEffect>
                                    <p:anim calcmode="lin" valueType="num">
                                      <p:cBhvr>
                                        <p:cTn id="43" dur="1000" fill="hold"/>
                                        <p:tgtEl>
                                          <p:spTgt spid="464898">
                                            <p:txEl>
                                              <p:pRg st="4" end="4"/>
                                            </p:txEl>
                                          </p:spTgt>
                                        </p:tgtEl>
                                        <p:attrNameLst>
                                          <p:attrName>ppt_x</p:attrName>
                                        </p:attrNameLst>
                                      </p:cBhvr>
                                      <p:tavLst>
                                        <p:tav tm="0">
                                          <p:val>
                                            <p:strVal val="#ppt_x"/>
                                          </p:val>
                                        </p:tav>
                                        <p:tav tm="100000">
                                          <p:val>
                                            <p:strVal val="#ppt_x"/>
                                          </p:val>
                                        </p:tav>
                                      </p:tavLst>
                                    </p:anim>
                                    <p:anim calcmode="lin" valueType="num">
                                      <p:cBhvr>
                                        <p:cTn id="44" dur="898" decel="100000" fill="hold"/>
                                        <p:tgtEl>
                                          <p:spTgt spid="464898">
                                            <p:txEl>
                                              <p:pRg st="4" end="4"/>
                                            </p:txEl>
                                          </p:spTgt>
                                        </p:tgtEl>
                                        <p:attrNameLst>
                                          <p:attrName>ppt_y</p:attrName>
                                        </p:attrNameLst>
                                      </p:cBhvr>
                                      <p:tavLst>
                                        <p:tav tm="0">
                                          <p:val>
                                            <p:strVal val="#ppt_y+1"/>
                                          </p:val>
                                        </p:tav>
                                        <p:tav tm="100000">
                                          <p:val>
                                            <p:strVal val="#ppt_y-.03"/>
                                          </p:val>
                                        </p:tav>
                                      </p:tavLst>
                                    </p:anim>
                                    <p:anim calcmode="lin" valueType="num">
                                      <p:cBhvr>
                                        <p:cTn id="45" dur="100" accel="100000" fill="hold">
                                          <p:stCondLst>
                                            <p:cond delay="898"/>
                                          </p:stCondLst>
                                        </p:cTn>
                                        <p:tgtEl>
                                          <p:spTgt spid="464898">
                                            <p:txEl>
                                              <p:pRg st="4" end="4"/>
                                            </p:txEl>
                                          </p:spTgt>
                                        </p:tgtEl>
                                        <p:attrNameLst>
                                          <p:attrName>ppt_y</p:attrName>
                                        </p:attrNameLst>
                                      </p:cBhvr>
                                      <p:tavLst>
                                        <p:tav tm="0">
                                          <p:val>
                                            <p:strVal val="#ppt_y-.03"/>
                                          </p:val>
                                        </p:tav>
                                        <p:tav tm="100000">
                                          <p:val>
                                            <p:strVal val="#ppt_y"/>
                                          </p:val>
                                        </p:tav>
                                      </p:tavLst>
                                    </p:anim>
                                  </p:childTnLst>
                                </p:cTn>
                              </p:par>
                            </p:childTnLst>
                          </p:cTn>
                        </p:par>
                        <p:par>
                          <p:cTn id="46" fill="hold" nodeType="afterGroup">
                            <p:stCondLst>
                              <p:cond delay="6000"/>
                            </p:stCondLst>
                            <p:childTnLst>
                              <p:par>
                                <p:cTn id="47" presetID="37" presetClass="entr" presetSubtype="0" fill="hold" grpId="0" nodeType="afterEffect">
                                  <p:stCondLst>
                                    <p:cond delay="0"/>
                                  </p:stCondLst>
                                  <p:childTnLst>
                                    <p:set>
                                      <p:cBhvr>
                                        <p:cTn id="48" dur="1" fill="hold">
                                          <p:stCondLst>
                                            <p:cond delay="0"/>
                                          </p:stCondLst>
                                        </p:cTn>
                                        <p:tgtEl>
                                          <p:spTgt spid="464898">
                                            <p:txEl>
                                              <p:pRg st="5" end="5"/>
                                            </p:txEl>
                                          </p:spTgt>
                                        </p:tgtEl>
                                        <p:attrNameLst>
                                          <p:attrName>style.visibility</p:attrName>
                                        </p:attrNameLst>
                                      </p:cBhvr>
                                      <p:to>
                                        <p:strVal val="visible"/>
                                      </p:to>
                                    </p:set>
                                    <p:animEffect transition="in" filter="fade">
                                      <p:cBhvr>
                                        <p:cTn id="49" dur="1000"/>
                                        <p:tgtEl>
                                          <p:spTgt spid="464898">
                                            <p:txEl>
                                              <p:pRg st="5" end="5"/>
                                            </p:txEl>
                                          </p:spTgt>
                                        </p:tgtEl>
                                      </p:cBhvr>
                                    </p:animEffect>
                                    <p:anim calcmode="lin" valueType="num">
                                      <p:cBhvr>
                                        <p:cTn id="50" dur="1000" fill="hold"/>
                                        <p:tgtEl>
                                          <p:spTgt spid="464898">
                                            <p:txEl>
                                              <p:pRg st="5" end="5"/>
                                            </p:txEl>
                                          </p:spTgt>
                                        </p:tgtEl>
                                        <p:attrNameLst>
                                          <p:attrName>ppt_x</p:attrName>
                                        </p:attrNameLst>
                                      </p:cBhvr>
                                      <p:tavLst>
                                        <p:tav tm="0">
                                          <p:val>
                                            <p:strVal val="#ppt_x"/>
                                          </p:val>
                                        </p:tav>
                                        <p:tav tm="100000">
                                          <p:val>
                                            <p:strVal val="#ppt_x"/>
                                          </p:val>
                                        </p:tav>
                                      </p:tavLst>
                                    </p:anim>
                                    <p:anim calcmode="lin" valueType="num">
                                      <p:cBhvr>
                                        <p:cTn id="51" dur="898" decel="100000" fill="hold"/>
                                        <p:tgtEl>
                                          <p:spTgt spid="464898">
                                            <p:txEl>
                                              <p:pRg st="5" end="5"/>
                                            </p:txEl>
                                          </p:spTgt>
                                        </p:tgtEl>
                                        <p:attrNameLst>
                                          <p:attrName>ppt_y</p:attrName>
                                        </p:attrNameLst>
                                      </p:cBhvr>
                                      <p:tavLst>
                                        <p:tav tm="0">
                                          <p:val>
                                            <p:strVal val="#ppt_y+1"/>
                                          </p:val>
                                        </p:tav>
                                        <p:tav tm="100000">
                                          <p:val>
                                            <p:strVal val="#ppt_y-.03"/>
                                          </p:val>
                                        </p:tav>
                                      </p:tavLst>
                                    </p:anim>
                                    <p:anim calcmode="lin" valueType="num">
                                      <p:cBhvr>
                                        <p:cTn id="52" dur="100" accel="100000" fill="hold">
                                          <p:stCondLst>
                                            <p:cond delay="898"/>
                                          </p:stCondLst>
                                        </p:cTn>
                                        <p:tgtEl>
                                          <p:spTgt spid="464898">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4898" grpId="0" build="p"/>
      <p:bldP spid="464899"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4EE7C3CB-E0FF-4ED9-9372-CB74C43E4614}"/>
              </a:ext>
            </a:extLst>
          </p:cNvPr>
          <p:cNvSpPr>
            <a:spLocks noGrp="1" noChangeArrowheads="1"/>
          </p:cNvSpPr>
          <p:nvPr>
            <p:ph type="title"/>
          </p:nvPr>
        </p:nvSpPr>
        <p:spPr/>
        <p:txBody>
          <a:bodyPr/>
          <a:lstStyle/>
          <a:p>
            <a:pPr eaLnBrk="1" hangingPunct="1">
              <a:defRPr/>
            </a:pPr>
            <a:r>
              <a:rPr lang="en-US" sz="3600" u="sng" dirty="0"/>
              <a:t>Case No. M-12-012</a:t>
            </a:r>
            <a:br>
              <a:rPr lang="en-US" sz="3600" u="sng" dirty="0"/>
            </a:br>
            <a:r>
              <a:rPr lang="en-US" sz="3600" u="sng" dirty="0"/>
              <a:t>Rody vs. Pearl River Co. Bd. Of Sup. </a:t>
            </a:r>
          </a:p>
        </p:txBody>
      </p:sp>
      <p:sp>
        <p:nvSpPr>
          <p:cNvPr id="483331" name="Rectangle 3">
            <a:extLst>
              <a:ext uri="{FF2B5EF4-FFF2-40B4-BE49-F238E27FC236}">
                <a16:creationId xmlns:a16="http://schemas.microsoft.com/office/drawing/2014/main" id="{B75BD8A0-A669-4C0C-B490-4FE8C0E7F5E3}"/>
              </a:ext>
            </a:extLst>
          </p:cNvPr>
          <p:cNvSpPr>
            <a:spLocks noGrp="1" noChangeArrowheads="1"/>
          </p:cNvSpPr>
          <p:nvPr>
            <p:ph type="body" idx="1"/>
          </p:nvPr>
        </p:nvSpPr>
        <p:spPr/>
        <p:txBody>
          <a:bodyPr/>
          <a:lstStyle/>
          <a:p>
            <a:pPr eaLnBrk="1" hangingPunct="1">
              <a:defRPr/>
            </a:pPr>
            <a:r>
              <a:rPr lang="en-US" sz="2800" dirty="0">
                <a:effectLst/>
              </a:rPr>
              <a:t>The minutes of a public body may, but are not required to, reflect discussions occurring in open session when no action was taken. </a:t>
            </a:r>
          </a:p>
          <a:p>
            <a:pPr eaLnBrk="1" hangingPunct="1">
              <a:defRPr/>
            </a:pPr>
            <a:r>
              <a:rPr lang="en-US" sz="2800" dirty="0">
                <a:effectLst/>
              </a:rPr>
              <a:t>Minutes are not transcripts. The purpose of the minutes is to record what actions were taken at the meeting, not to record everything that was discussed. </a:t>
            </a:r>
            <a:endParaRPr lang="en-US" sz="2800" dirty="0"/>
          </a:p>
        </p:txBody>
      </p:sp>
    </p:spTree>
  </p:cSld>
  <p:clrMapOvr>
    <a:masterClrMapping/>
  </p:clrMapOvr>
  <p:transition spd="slow">
    <p:push dir="u"/>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E1184865-1002-4054-A945-9AB44CF8B7C1}"/>
              </a:ext>
            </a:extLst>
          </p:cNvPr>
          <p:cNvSpPr>
            <a:spLocks noGrp="1" noChangeArrowheads="1"/>
          </p:cNvSpPr>
          <p:nvPr>
            <p:ph type="title"/>
          </p:nvPr>
        </p:nvSpPr>
        <p:spPr>
          <a:xfrm>
            <a:off x="1981200" y="228600"/>
            <a:ext cx="8229600" cy="1524000"/>
          </a:xfrm>
        </p:spPr>
        <p:txBody>
          <a:bodyPr/>
          <a:lstStyle/>
          <a:p>
            <a:pPr eaLnBrk="1" hangingPunct="1">
              <a:defRPr/>
            </a:pPr>
            <a:r>
              <a:rPr lang="en-US" sz="3400" u="sng" dirty="0"/>
              <a:t>Case No. M-12-012</a:t>
            </a:r>
            <a:br>
              <a:rPr lang="en-US" sz="3400" u="sng" dirty="0"/>
            </a:br>
            <a:r>
              <a:rPr lang="en-US" sz="3400" u="sng" dirty="0"/>
              <a:t>Rody vs. Pearl River Co. Bd. Of Sup. </a:t>
            </a:r>
          </a:p>
        </p:txBody>
      </p:sp>
      <p:sp>
        <p:nvSpPr>
          <p:cNvPr id="155651" name="Rectangle 3">
            <a:extLst>
              <a:ext uri="{FF2B5EF4-FFF2-40B4-BE49-F238E27FC236}">
                <a16:creationId xmlns:a16="http://schemas.microsoft.com/office/drawing/2014/main" id="{906D22B0-052E-41D3-8D4C-7FEDF1B7B6E2}"/>
              </a:ext>
            </a:extLst>
          </p:cNvPr>
          <p:cNvSpPr>
            <a:spLocks noGrp="1" noChangeArrowheads="1"/>
          </p:cNvSpPr>
          <p:nvPr>
            <p:ph type="body" idx="1"/>
          </p:nvPr>
        </p:nvSpPr>
        <p:spPr/>
        <p:txBody>
          <a:bodyPr/>
          <a:lstStyle/>
          <a:p>
            <a:r>
              <a:rPr lang="en-US" altLang="en-US" sz="2600">
                <a:effectLst/>
              </a:rPr>
              <a:t>“Litigation” includes “strategy sessions or negotiations with respect to prospective litigation, litigation or issuance of an appealable order when an open meeting would have a detrimental effect on the litigating position of the public body.”</a:t>
            </a:r>
          </a:p>
          <a:p>
            <a:r>
              <a:rPr lang="en-US" altLang="en-US" sz="2600">
                <a:effectLst/>
              </a:rPr>
              <a:t>Public bodies should provide as much specific information about the reason given as is possible under the circumstances. The amount of detailed information which can be provided may change from one instance to another. </a:t>
            </a:r>
          </a:p>
        </p:txBody>
      </p:sp>
    </p:spTree>
  </p:cSld>
  <p:clrMapOvr>
    <a:masterClrMapping/>
  </p:clrMapOvr>
  <p:transition spd="slow">
    <p:push dir="u"/>
  </p:transition>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2611" name="Rectangle 3">
            <a:extLst>
              <a:ext uri="{FF2B5EF4-FFF2-40B4-BE49-F238E27FC236}">
                <a16:creationId xmlns:a16="http://schemas.microsoft.com/office/drawing/2014/main" id="{15B07A48-395C-4E24-BB32-C3CC7275D3DD}"/>
              </a:ext>
            </a:extLst>
          </p:cNvPr>
          <p:cNvSpPr>
            <a:spLocks noGrp="1" noChangeArrowheads="1"/>
          </p:cNvSpPr>
          <p:nvPr>
            <p:ph type="title"/>
          </p:nvPr>
        </p:nvSpPr>
        <p:spPr>
          <a:xfrm>
            <a:off x="1981200" y="2743200"/>
            <a:ext cx="8229600" cy="1371600"/>
          </a:xfrm>
        </p:spPr>
        <p:txBody>
          <a:bodyPr/>
          <a:lstStyle/>
          <a:p>
            <a:pPr eaLnBrk="1" hangingPunct="1">
              <a:defRPr/>
            </a:pPr>
            <a:r>
              <a:rPr lang="en-US" sz="4000" b="1" dirty="0"/>
              <a:t>PUBLIC PARTICIPATION</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52611"/>
                                        </p:tgtEl>
                                        <p:attrNameLst>
                                          <p:attrName>style.visibility</p:attrName>
                                        </p:attrNameLst>
                                      </p:cBhvr>
                                      <p:to>
                                        <p:strVal val="visible"/>
                                      </p:to>
                                    </p:set>
                                    <p:anim calcmode="lin" valueType="num">
                                      <p:cBhvr>
                                        <p:cTn id="7" dur="1000" fill="hold"/>
                                        <p:tgtEl>
                                          <p:spTgt spid="452611"/>
                                        </p:tgtEl>
                                        <p:attrNameLst>
                                          <p:attrName>ppt_x</p:attrName>
                                        </p:attrNameLst>
                                      </p:cBhvr>
                                      <p:tavLst>
                                        <p:tav tm="0">
                                          <p:val>
                                            <p:strVal val="#ppt_x-.2"/>
                                          </p:val>
                                        </p:tav>
                                        <p:tav tm="100000">
                                          <p:val>
                                            <p:strVal val="#ppt_x"/>
                                          </p:val>
                                        </p:tav>
                                      </p:tavLst>
                                    </p:anim>
                                    <p:anim calcmode="lin" valueType="num">
                                      <p:cBhvr>
                                        <p:cTn id="8" dur="1000" fill="hold"/>
                                        <p:tgtEl>
                                          <p:spTgt spid="452611"/>
                                        </p:tgtEl>
                                        <p:attrNameLst>
                                          <p:attrName>ppt_y</p:attrName>
                                        </p:attrNameLst>
                                      </p:cBhvr>
                                      <p:tavLst>
                                        <p:tav tm="0">
                                          <p:val>
                                            <p:strVal val="#ppt_y"/>
                                          </p:val>
                                        </p:tav>
                                        <p:tav tm="100000">
                                          <p:val>
                                            <p:strVal val="#ppt_y"/>
                                          </p:val>
                                        </p:tav>
                                      </p:tavLst>
                                    </p:anim>
                                    <p:animEffect transition="in" filter="wipe(right)" prLst="gradientSize: 0.1">
                                      <p:cBhvr>
                                        <p:cTn id="9" dur="1000"/>
                                        <p:tgtEl>
                                          <p:spTgt spid="4526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1"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a:extLst>
              <a:ext uri="{FF2B5EF4-FFF2-40B4-BE49-F238E27FC236}">
                <a16:creationId xmlns:a16="http://schemas.microsoft.com/office/drawing/2014/main" id="{AA177D18-0634-4346-8C07-9AC7E9B1379A}"/>
              </a:ext>
            </a:extLst>
          </p:cNvPr>
          <p:cNvSpPr>
            <a:spLocks noGrp="1" noChangeArrowheads="1"/>
          </p:cNvSpPr>
          <p:nvPr>
            <p:ph type="title"/>
          </p:nvPr>
        </p:nvSpPr>
        <p:spPr/>
        <p:txBody>
          <a:bodyPr/>
          <a:lstStyle/>
          <a:p>
            <a:pPr eaLnBrk="1" hangingPunct="1">
              <a:defRPr/>
            </a:pPr>
            <a:r>
              <a:rPr lang="en-US" sz="4000" u="sng" dirty="0"/>
              <a:t>Case No. M-11-008</a:t>
            </a:r>
            <a:br>
              <a:rPr lang="en-US" sz="4000" u="sng" dirty="0"/>
            </a:br>
            <a:r>
              <a:rPr lang="en-US" sz="4000" u="sng" dirty="0"/>
              <a:t>Smith vs. Summit</a:t>
            </a:r>
          </a:p>
        </p:txBody>
      </p:sp>
      <p:sp>
        <p:nvSpPr>
          <p:cNvPr id="448515" name="Rectangle 3">
            <a:extLst>
              <a:ext uri="{FF2B5EF4-FFF2-40B4-BE49-F238E27FC236}">
                <a16:creationId xmlns:a16="http://schemas.microsoft.com/office/drawing/2014/main" id="{9C3870F2-7FDA-4C6D-82C1-8F3E93E7DDB4}"/>
              </a:ext>
            </a:extLst>
          </p:cNvPr>
          <p:cNvSpPr>
            <a:spLocks noGrp="1" noChangeArrowheads="1"/>
          </p:cNvSpPr>
          <p:nvPr>
            <p:ph type="body" idx="1"/>
          </p:nvPr>
        </p:nvSpPr>
        <p:spPr/>
        <p:txBody>
          <a:bodyPr/>
          <a:lstStyle/>
          <a:p>
            <a:pPr eaLnBrk="1" hangingPunct="1">
              <a:defRPr/>
            </a:pPr>
            <a:r>
              <a:rPr lang="en-US" sz="3400" dirty="0"/>
              <a:t>An agenda and materials that will be distributed to members of the public body must be made available to the public at the time of the meeting. </a:t>
            </a:r>
          </a:p>
          <a:p>
            <a:pPr marL="0" indent="0" eaLnBrk="1" hangingPunct="1">
              <a:buNone/>
              <a:defRPr/>
            </a:pPr>
            <a:r>
              <a:rPr lang="en-US" dirty="0"/>
              <a:t>	--Section 25-41-5(4). </a:t>
            </a:r>
          </a:p>
        </p:txBody>
      </p:sp>
    </p:spTree>
  </p:cSld>
  <p:clrMapOvr>
    <a:masterClrMapping/>
  </p:clrMapOvr>
  <p:transition spd="slow">
    <p:push dir="u"/>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a:extLst>
              <a:ext uri="{FF2B5EF4-FFF2-40B4-BE49-F238E27FC236}">
                <a16:creationId xmlns:a16="http://schemas.microsoft.com/office/drawing/2014/main" id="{644F1AC6-FD8E-4F12-996D-ADA8DB61E0F2}"/>
              </a:ext>
            </a:extLst>
          </p:cNvPr>
          <p:cNvSpPr>
            <a:spLocks noGrp="1" noChangeArrowheads="1"/>
          </p:cNvSpPr>
          <p:nvPr>
            <p:ph type="title"/>
          </p:nvPr>
        </p:nvSpPr>
        <p:spPr/>
        <p:txBody>
          <a:bodyPr>
            <a:normAutofit/>
          </a:bodyPr>
          <a:lstStyle/>
          <a:p>
            <a:pPr eaLnBrk="1" hangingPunct="1">
              <a:defRPr/>
            </a:pPr>
            <a:r>
              <a:rPr lang="en-US" sz="4000" u="sng" dirty="0"/>
              <a:t>Case No. M-11-003; Hampton vs. Louisville Municipal School District</a:t>
            </a:r>
          </a:p>
        </p:txBody>
      </p:sp>
      <p:sp>
        <p:nvSpPr>
          <p:cNvPr id="466947" name="Rectangle 3">
            <a:extLst>
              <a:ext uri="{FF2B5EF4-FFF2-40B4-BE49-F238E27FC236}">
                <a16:creationId xmlns:a16="http://schemas.microsoft.com/office/drawing/2014/main" id="{78F811A3-8979-4314-8FE5-8705DB825F96}"/>
              </a:ext>
            </a:extLst>
          </p:cNvPr>
          <p:cNvSpPr>
            <a:spLocks noGrp="1" noChangeArrowheads="1"/>
          </p:cNvSpPr>
          <p:nvPr>
            <p:ph type="body" idx="1"/>
          </p:nvPr>
        </p:nvSpPr>
        <p:spPr/>
        <p:txBody>
          <a:bodyPr/>
          <a:lstStyle/>
          <a:p>
            <a:pPr eaLnBrk="1" hangingPunct="1">
              <a:defRPr/>
            </a:pPr>
            <a:r>
              <a:rPr lang="en-US" sz="3000" dirty="0"/>
              <a:t>Open Meetings Act requires public bodies take all reasonable means within their powers and resources to ensure all members of the public who attend are able to “</a:t>
            </a:r>
            <a:r>
              <a:rPr lang="en-US" sz="3000" u="sng" dirty="0"/>
              <a:t>see and hear</a:t>
            </a:r>
            <a:r>
              <a:rPr lang="en-US" sz="3000" dirty="0"/>
              <a:t> everything that is going on”.</a:t>
            </a:r>
          </a:p>
          <a:p>
            <a:pPr eaLnBrk="1" hangingPunct="1">
              <a:defRPr/>
            </a:pPr>
            <a:r>
              <a:rPr lang="en-US" sz="3000" dirty="0"/>
              <a:t>Act does not require public body to provide electronic amplification during public meetings, nor can public body be required to provide seating for an overflow crowd.</a:t>
            </a:r>
          </a:p>
        </p:txBody>
      </p:sp>
    </p:spTree>
  </p:cSld>
  <p:clrMapOvr>
    <a:masterClrMapping/>
  </p:clrMapOvr>
  <p:transition spd="slow">
    <p:push dir="u"/>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a:extLst>
              <a:ext uri="{FF2B5EF4-FFF2-40B4-BE49-F238E27FC236}">
                <a16:creationId xmlns:a16="http://schemas.microsoft.com/office/drawing/2014/main" id="{678CC92F-F39C-482C-9BE3-A9927356B49B}"/>
              </a:ext>
            </a:extLst>
          </p:cNvPr>
          <p:cNvSpPr>
            <a:spLocks noGrp="1" noChangeArrowheads="1"/>
          </p:cNvSpPr>
          <p:nvPr>
            <p:ph type="title"/>
          </p:nvPr>
        </p:nvSpPr>
        <p:spPr/>
        <p:txBody>
          <a:bodyPr/>
          <a:lstStyle/>
          <a:p>
            <a:pPr eaLnBrk="1" hangingPunct="1">
              <a:defRPr/>
            </a:pPr>
            <a:r>
              <a:rPr lang="en-US" sz="4000" u="sng" dirty="0"/>
              <a:t>Case No. M-10-004</a:t>
            </a:r>
            <a:br>
              <a:rPr lang="en-US" sz="4000" u="sng" dirty="0"/>
            </a:br>
            <a:r>
              <a:rPr lang="en-US" sz="4000" u="sng" dirty="0"/>
              <a:t>Cockrell vs. Canton Bd. of Ald.</a:t>
            </a:r>
          </a:p>
        </p:txBody>
      </p:sp>
      <p:sp>
        <p:nvSpPr>
          <p:cNvPr id="450563" name="Rectangle 3">
            <a:extLst>
              <a:ext uri="{FF2B5EF4-FFF2-40B4-BE49-F238E27FC236}">
                <a16:creationId xmlns:a16="http://schemas.microsoft.com/office/drawing/2014/main" id="{83F9EFC1-B0C4-4E96-85F6-F0762C8CCD7C}"/>
              </a:ext>
            </a:extLst>
          </p:cNvPr>
          <p:cNvSpPr>
            <a:spLocks noGrp="1" noChangeArrowheads="1"/>
          </p:cNvSpPr>
          <p:nvPr>
            <p:ph type="body" idx="1"/>
          </p:nvPr>
        </p:nvSpPr>
        <p:spPr/>
        <p:txBody>
          <a:bodyPr/>
          <a:lstStyle/>
          <a:p>
            <a:pPr eaLnBrk="1" hangingPunct="1">
              <a:defRPr/>
            </a:pPr>
            <a:r>
              <a:rPr lang="en-US" sz="3400" dirty="0"/>
              <a:t>Public body may not ban </a:t>
            </a:r>
            <a:r>
              <a:rPr lang="en-US" sz="3400" u="sng" dirty="0"/>
              <a:t>cameras or other recording</a:t>
            </a:r>
            <a:r>
              <a:rPr lang="en-US" sz="3400" dirty="0"/>
              <a:t> devices from an open meeting.</a:t>
            </a:r>
          </a:p>
          <a:p>
            <a:pPr eaLnBrk="1" hangingPunct="1">
              <a:defRPr/>
            </a:pPr>
            <a:r>
              <a:rPr lang="en-US" sz="3400" dirty="0"/>
              <a:t>Public body may make and enforce reasonable rules for conduct of persons attending meetings.</a:t>
            </a:r>
          </a:p>
          <a:p>
            <a:pPr eaLnBrk="1" hangingPunct="1">
              <a:defRPr/>
            </a:pPr>
            <a:endParaRPr lang="en-US" sz="3400" dirty="0"/>
          </a:p>
        </p:txBody>
      </p:sp>
    </p:spTree>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1076BBC1-F151-4CF9-AABC-BBC748999400}"/>
              </a:ext>
            </a:extLst>
          </p:cNvPr>
          <p:cNvSpPr>
            <a:spLocks noGrp="1" noChangeArrowheads="1"/>
          </p:cNvSpPr>
          <p:nvPr>
            <p:ph type="title"/>
          </p:nvPr>
        </p:nvSpPr>
        <p:spPr>
          <a:xfrm>
            <a:off x="1981200" y="381001"/>
            <a:ext cx="8229600" cy="855663"/>
          </a:xfrm>
        </p:spPr>
        <p:txBody>
          <a:bodyPr/>
          <a:lstStyle/>
          <a:p>
            <a:pPr eaLnBrk="1" hangingPunct="1">
              <a:defRPr/>
            </a:pPr>
            <a:r>
              <a:rPr lang="en-US" sz="3200" u="sng" dirty="0"/>
              <a:t>Section 109, </a:t>
            </a:r>
            <a:br>
              <a:rPr lang="en-US" sz="3200" u="sng" dirty="0"/>
            </a:br>
            <a:r>
              <a:rPr lang="en-US" sz="3200" u="sng" dirty="0"/>
              <a:t>Miss. Constitution of 1890</a:t>
            </a:r>
            <a:r>
              <a:rPr lang="en-US" sz="3200" dirty="0"/>
              <a:t> </a:t>
            </a:r>
          </a:p>
        </p:txBody>
      </p:sp>
      <p:sp>
        <p:nvSpPr>
          <p:cNvPr id="124933" name="Rectangle 5">
            <a:extLst>
              <a:ext uri="{FF2B5EF4-FFF2-40B4-BE49-F238E27FC236}">
                <a16:creationId xmlns:a16="http://schemas.microsoft.com/office/drawing/2014/main" id="{254BCDFB-3A09-4F52-AE96-5018A4242F0B}"/>
              </a:ext>
            </a:extLst>
          </p:cNvPr>
          <p:cNvSpPr>
            <a:spLocks noGrp="1" noChangeArrowheads="1"/>
          </p:cNvSpPr>
          <p:nvPr>
            <p:ph type="body" sz="half" idx="1"/>
          </p:nvPr>
        </p:nvSpPr>
        <p:spPr>
          <a:xfrm>
            <a:off x="1828800" y="1447800"/>
            <a:ext cx="8534400" cy="5105400"/>
          </a:xfrm>
        </p:spPr>
        <p:txBody>
          <a:bodyPr/>
          <a:lstStyle/>
          <a:p>
            <a:pPr marL="0" indent="0" eaLnBrk="1" hangingPunct="1">
              <a:lnSpc>
                <a:spcPct val="80000"/>
              </a:lnSpc>
              <a:buNone/>
              <a:defRPr/>
            </a:pPr>
            <a:r>
              <a:rPr lang="en-US" sz="3200" dirty="0"/>
              <a:t>No public officer or member of the legislature shall be </a:t>
            </a:r>
          </a:p>
          <a:p>
            <a:pPr marL="533400" indent="-533400" eaLnBrk="1" hangingPunct="1">
              <a:lnSpc>
                <a:spcPct val="80000"/>
              </a:lnSpc>
              <a:defRPr/>
            </a:pPr>
            <a:r>
              <a:rPr lang="en-US" sz="3200" b="1" dirty="0"/>
              <a:t>interested, directly or indirectly</a:t>
            </a:r>
            <a:r>
              <a:rPr lang="en-US" sz="3200" dirty="0"/>
              <a:t>, in any </a:t>
            </a:r>
          </a:p>
          <a:p>
            <a:pPr marL="533400" indent="-533400" eaLnBrk="1" hangingPunct="1">
              <a:lnSpc>
                <a:spcPct val="80000"/>
              </a:lnSpc>
              <a:defRPr/>
            </a:pPr>
            <a:r>
              <a:rPr lang="en-US" sz="3200" b="1" dirty="0"/>
              <a:t>contract</a:t>
            </a:r>
            <a:r>
              <a:rPr lang="en-US" sz="3200" dirty="0"/>
              <a:t> with the state, or any district, county, city, or town thereof, </a:t>
            </a:r>
          </a:p>
          <a:p>
            <a:pPr marL="533400" indent="-533400" eaLnBrk="1" hangingPunct="1">
              <a:lnSpc>
                <a:spcPct val="80000"/>
              </a:lnSpc>
              <a:defRPr/>
            </a:pPr>
            <a:r>
              <a:rPr lang="en-US" sz="3200" b="1" dirty="0"/>
              <a:t>authorized</a:t>
            </a:r>
            <a:r>
              <a:rPr lang="en-US" sz="3200" dirty="0"/>
              <a:t> by any law passed or order made by any board of which he may be or may have been a member, </a:t>
            </a:r>
          </a:p>
          <a:p>
            <a:pPr marL="533400" indent="-533400" eaLnBrk="1" hangingPunct="1">
              <a:lnSpc>
                <a:spcPct val="80000"/>
              </a:lnSpc>
              <a:defRPr/>
            </a:pPr>
            <a:r>
              <a:rPr lang="en-US" sz="3200" b="1" dirty="0"/>
              <a:t>during the term</a:t>
            </a:r>
            <a:r>
              <a:rPr lang="en-US" sz="3200" dirty="0"/>
              <a:t> for which he shall have been chosen, </a:t>
            </a:r>
            <a:r>
              <a:rPr lang="en-US" sz="3200" b="1" dirty="0"/>
              <a:t>or within one year</a:t>
            </a:r>
            <a:r>
              <a:rPr lang="en-US" sz="3200" dirty="0"/>
              <a:t> after the expiration of such term.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4933">
                                            <p:txEl>
                                              <p:pRg st="0" end="0"/>
                                            </p:txEl>
                                          </p:spTgt>
                                        </p:tgtEl>
                                        <p:attrNameLst>
                                          <p:attrName>style.visibility</p:attrName>
                                        </p:attrNameLst>
                                      </p:cBhvr>
                                      <p:to>
                                        <p:strVal val="visible"/>
                                      </p:to>
                                    </p:set>
                                    <p:animEffect transition="in" filter="fade">
                                      <p:cBhvr>
                                        <p:cTn id="7" dur="1000"/>
                                        <p:tgtEl>
                                          <p:spTgt spid="124933">
                                            <p:txEl>
                                              <p:pRg st="0" end="0"/>
                                            </p:txEl>
                                          </p:spTgt>
                                        </p:tgtEl>
                                      </p:cBhvr>
                                    </p:animEffect>
                                    <p:anim calcmode="lin" valueType="num">
                                      <p:cBhvr>
                                        <p:cTn id="8" dur="1000" fill="hold"/>
                                        <p:tgtEl>
                                          <p:spTgt spid="1249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493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4933">
                                            <p:txEl>
                                              <p:pRg st="1" end="1"/>
                                            </p:txEl>
                                          </p:spTgt>
                                        </p:tgtEl>
                                        <p:attrNameLst>
                                          <p:attrName>style.visibility</p:attrName>
                                        </p:attrNameLst>
                                      </p:cBhvr>
                                      <p:to>
                                        <p:strVal val="visible"/>
                                      </p:to>
                                    </p:set>
                                    <p:animEffect transition="in" filter="fade">
                                      <p:cBhvr>
                                        <p:cTn id="14" dur="1000"/>
                                        <p:tgtEl>
                                          <p:spTgt spid="124933">
                                            <p:txEl>
                                              <p:pRg st="1" end="1"/>
                                            </p:txEl>
                                          </p:spTgt>
                                        </p:tgtEl>
                                      </p:cBhvr>
                                    </p:animEffect>
                                    <p:anim calcmode="lin" valueType="num">
                                      <p:cBhvr>
                                        <p:cTn id="15" dur="1000" fill="hold"/>
                                        <p:tgtEl>
                                          <p:spTgt spid="12493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493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4933">
                                            <p:txEl>
                                              <p:pRg st="2" end="2"/>
                                            </p:txEl>
                                          </p:spTgt>
                                        </p:tgtEl>
                                        <p:attrNameLst>
                                          <p:attrName>style.visibility</p:attrName>
                                        </p:attrNameLst>
                                      </p:cBhvr>
                                      <p:to>
                                        <p:strVal val="visible"/>
                                      </p:to>
                                    </p:set>
                                    <p:animEffect transition="in" filter="fade">
                                      <p:cBhvr>
                                        <p:cTn id="21" dur="1000"/>
                                        <p:tgtEl>
                                          <p:spTgt spid="124933">
                                            <p:txEl>
                                              <p:pRg st="2" end="2"/>
                                            </p:txEl>
                                          </p:spTgt>
                                        </p:tgtEl>
                                      </p:cBhvr>
                                    </p:animEffect>
                                    <p:anim calcmode="lin" valueType="num">
                                      <p:cBhvr>
                                        <p:cTn id="22" dur="1000" fill="hold"/>
                                        <p:tgtEl>
                                          <p:spTgt spid="12493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493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4933">
                                            <p:txEl>
                                              <p:pRg st="3" end="3"/>
                                            </p:txEl>
                                          </p:spTgt>
                                        </p:tgtEl>
                                        <p:attrNameLst>
                                          <p:attrName>style.visibility</p:attrName>
                                        </p:attrNameLst>
                                      </p:cBhvr>
                                      <p:to>
                                        <p:strVal val="visible"/>
                                      </p:to>
                                    </p:set>
                                    <p:animEffect transition="in" filter="fade">
                                      <p:cBhvr>
                                        <p:cTn id="28" dur="1000"/>
                                        <p:tgtEl>
                                          <p:spTgt spid="124933">
                                            <p:txEl>
                                              <p:pRg st="3" end="3"/>
                                            </p:txEl>
                                          </p:spTgt>
                                        </p:tgtEl>
                                      </p:cBhvr>
                                    </p:animEffect>
                                    <p:anim calcmode="lin" valueType="num">
                                      <p:cBhvr>
                                        <p:cTn id="29" dur="1000" fill="hold"/>
                                        <p:tgtEl>
                                          <p:spTgt spid="12493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493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4933">
                                            <p:txEl>
                                              <p:pRg st="4" end="4"/>
                                            </p:txEl>
                                          </p:spTgt>
                                        </p:tgtEl>
                                        <p:attrNameLst>
                                          <p:attrName>style.visibility</p:attrName>
                                        </p:attrNameLst>
                                      </p:cBhvr>
                                      <p:to>
                                        <p:strVal val="visible"/>
                                      </p:to>
                                    </p:set>
                                    <p:animEffect transition="in" filter="fade">
                                      <p:cBhvr>
                                        <p:cTn id="35" dur="1000"/>
                                        <p:tgtEl>
                                          <p:spTgt spid="124933">
                                            <p:txEl>
                                              <p:pRg st="4" end="4"/>
                                            </p:txEl>
                                          </p:spTgt>
                                        </p:tgtEl>
                                      </p:cBhvr>
                                    </p:animEffect>
                                    <p:anim calcmode="lin" valueType="num">
                                      <p:cBhvr>
                                        <p:cTn id="36" dur="1000" fill="hold"/>
                                        <p:tgtEl>
                                          <p:spTgt spid="12493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2493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a:extLst>
              <a:ext uri="{FF2B5EF4-FFF2-40B4-BE49-F238E27FC236}">
                <a16:creationId xmlns:a16="http://schemas.microsoft.com/office/drawing/2014/main" id="{6986ECFD-4DB0-457B-9F62-4808C0A3C504}"/>
              </a:ext>
            </a:extLst>
          </p:cNvPr>
          <p:cNvSpPr>
            <a:spLocks noGrp="1" noChangeArrowheads="1"/>
          </p:cNvSpPr>
          <p:nvPr>
            <p:ph type="title"/>
          </p:nvPr>
        </p:nvSpPr>
        <p:spPr/>
        <p:txBody>
          <a:bodyPr/>
          <a:lstStyle/>
          <a:p>
            <a:pPr eaLnBrk="1" hangingPunct="1">
              <a:defRPr/>
            </a:pPr>
            <a:r>
              <a:rPr lang="en-US" sz="4000" u="sng" dirty="0"/>
              <a:t>Case No. M-10-007</a:t>
            </a:r>
            <a:br>
              <a:rPr lang="en-US" sz="4000" u="sng" dirty="0"/>
            </a:br>
            <a:r>
              <a:rPr lang="en-US" sz="4000" u="sng" dirty="0"/>
              <a:t>Townes vs. Leflore Co. Sch. Bd.</a:t>
            </a:r>
          </a:p>
        </p:txBody>
      </p:sp>
      <p:sp>
        <p:nvSpPr>
          <p:cNvPr id="448515" name="Rectangle 3">
            <a:extLst>
              <a:ext uri="{FF2B5EF4-FFF2-40B4-BE49-F238E27FC236}">
                <a16:creationId xmlns:a16="http://schemas.microsoft.com/office/drawing/2014/main" id="{CD049135-DA67-4B8B-8F8D-5BDCAB55C82E}"/>
              </a:ext>
            </a:extLst>
          </p:cNvPr>
          <p:cNvSpPr>
            <a:spLocks noGrp="1" noChangeArrowheads="1"/>
          </p:cNvSpPr>
          <p:nvPr>
            <p:ph type="body" idx="1"/>
          </p:nvPr>
        </p:nvSpPr>
        <p:spPr/>
        <p:txBody>
          <a:bodyPr/>
          <a:lstStyle/>
          <a:p>
            <a:pPr eaLnBrk="1" hangingPunct="1">
              <a:defRPr/>
            </a:pPr>
            <a:r>
              <a:rPr lang="en-US" sz="3400" dirty="0"/>
              <a:t>Public body may make and enforce reasonable rules for conduct of persons attending meetings.</a:t>
            </a:r>
          </a:p>
          <a:p>
            <a:pPr eaLnBrk="1" hangingPunct="1">
              <a:defRPr/>
            </a:pPr>
            <a:r>
              <a:rPr lang="en-US" sz="3400" dirty="0"/>
              <a:t>Public body is not required to allow members of the public to speak at meetings.</a:t>
            </a:r>
          </a:p>
        </p:txBody>
      </p:sp>
    </p:spTree>
  </p:cSld>
  <p:clrMapOvr>
    <a:masterClrMapping/>
  </p:clrMapOvr>
  <p:transition spd="slow">
    <p:push dir="u"/>
  </p:transition>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6" name="Rectangle 2">
            <a:extLst>
              <a:ext uri="{FF2B5EF4-FFF2-40B4-BE49-F238E27FC236}">
                <a16:creationId xmlns:a16="http://schemas.microsoft.com/office/drawing/2014/main" id="{66C85D24-37A1-4AE7-BE7B-0C3DA4D69BE8}"/>
              </a:ext>
            </a:extLst>
          </p:cNvPr>
          <p:cNvSpPr>
            <a:spLocks noGrp="1" noChangeArrowheads="1"/>
          </p:cNvSpPr>
          <p:nvPr>
            <p:ph type="body" idx="1"/>
          </p:nvPr>
        </p:nvSpPr>
        <p:spPr>
          <a:xfrm>
            <a:off x="1981200" y="1676400"/>
            <a:ext cx="8229600" cy="4876800"/>
          </a:xfrm>
        </p:spPr>
        <p:txBody>
          <a:bodyPr/>
          <a:lstStyle/>
          <a:p>
            <a:pPr eaLnBrk="1" hangingPunct="1">
              <a:defRPr/>
            </a:pPr>
            <a:r>
              <a:rPr lang="en-US" dirty="0"/>
              <a:t>All members can participate by phone.</a:t>
            </a:r>
          </a:p>
          <a:p>
            <a:pPr eaLnBrk="1" hangingPunct="1">
              <a:defRPr/>
            </a:pPr>
            <a:r>
              <a:rPr lang="en-US" dirty="0"/>
              <a:t>They can be in different locations, so long as one location is open to the public.</a:t>
            </a:r>
          </a:p>
          <a:p>
            <a:pPr eaLnBrk="1" hangingPunct="1">
              <a:defRPr/>
            </a:pPr>
            <a:r>
              <a:rPr lang="en-US" dirty="0"/>
              <a:t>Equipment (speaker phone) must be located in place where board normally meets and allow members of board and public to hear deliberations.</a:t>
            </a:r>
          </a:p>
          <a:p>
            <a:pPr eaLnBrk="1" hangingPunct="1">
              <a:defRPr/>
            </a:pPr>
            <a:r>
              <a:rPr lang="en-US" dirty="0"/>
              <a:t>Votes must be clearly audible or visible to members of the board and public.</a:t>
            </a:r>
          </a:p>
        </p:txBody>
      </p:sp>
      <p:sp>
        <p:nvSpPr>
          <p:cNvPr id="466947" name="Rectangle 3">
            <a:extLst>
              <a:ext uri="{FF2B5EF4-FFF2-40B4-BE49-F238E27FC236}">
                <a16:creationId xmlns:a16="http://schemas.microsoft.com/office/drawing/2014/main" id="{B6D712E9-2E9F-438E-BC49-4F84DB912BFE}"/>
              </a:ext>
            </a:extLst>
          </p:cNvPr>
          <p:cNvSpPr>
            <a:spLocks noGrp="1" noChangeArrowheads="1"/>
          </p:cNvSpPr>
          <p:nvPr>
            <p:ph type="title"/>
          </p:nvPr>
        </p:nvSpPr>
        <p:spPr/>
        <p:txBody>
          <a:bodyPr/>
          <a:lstStyle/>
          <a:p>
            <a:pPr eaLnBrk="1" hangingPunct="1">
              <a:defRPr/>
            </a:pPr>
            <a:r>
              <a:rPr lang="en-US" sz="4000" b="1" dirty="0"/>
              <a:t>OPEN MEETINGS ACT</a:t>
            </a:r>
            <a:br>
              <a:rPr lang="en-US" sz="4000" b="1" dirty="0"/>
            </a:br>
            <a:r>
              <a:rPr lang="en-US" sz="4000" b="1" dirty="0"/>
              <a:t>Telephonic Meetings</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6694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6946">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66946">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6694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6946" grpId="0" build="p"/>
    </p:bld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0" name="Rectangle 2">
            <a:extLst>
              <a:ext uri="{FF2B5EF4-FFF2-40B4-BE49-F238E27FC236}">
                <a16:creationId xmlns:a16="http://schemas.microsoft.com/office/drawing/2014/main" id="{36EB413F-904B-4D77-8D20-9489454EC061}"/>
              </a:ext>
            </a:extLst>
          </p:cNvPr>
          <p:cNvSpPr>
            <a:spLocks noGrp="1" noChangeArrowheads="1"/>
          </p:cNvSpPr>
          <p:nvPr>
            <p:ph type="title"/>
          </p:nvPr>
        </p:nvSpPr>
        <p:spPr/>
        <p:txBody>
          <a:bodyPr/>
          <a:lstStyle/>
          <a:p>
            <a:pPr eaLnBrk="1" hangingPunct="1">
              <a:defRPr/>
            </a:pPr>
            <a:r>
              <a:rPr lang="en-US" dirty="0"/>
              <a:t>Contact Us</a:t>
            </a:r>
          </a:p>
        </p:txBody>
      </p:sp>
      <p:sp>
        <p:nvSpPr>
          <p:cNvPr id="191491" name="Rectangle 3">
            <a:extLst>
              <a:ext uri="{FF2B5EF4-FFF2-40B4-BE49-F238E27FC236}">
                <a16:creationId xmlns:a16="http://schemas.microsoft.com/office/drawing/2014/main" id="{5FDD5AFB-3E8C-4181-BCC1-270FE22936B8}"/>
              </a:ext>
            </a:extLst>
          </p:cNvPr>
          <p:cNvSpPr>
            <a:spLocks noGrp="1" noChangeArrowheads="1"/>
          </p:cNvSpPr>
          <p:nvPr>
            <p:ph type="body" idx="1"/>
          </p:nvPr>
        </p:nvSpPr>
        <p:spPr/>
        <p:txBody>
          <a:bodyPr/>
          <a:lstStyle/>
          <a:p>
            <a:pPr marL="0" indent="0" eaLnBrk="1" hangingPunct="1">
              <a:lnSpc>
                <a:spcPct val="90000"/>
              </a:lnSpc>
              <a:buNone/>
              <a:defRPr/>
            </a:pPr>
            <a:r>
              <a:rPr lang="en-US" b="1" dirty="0"/>
              <a:t>Mississippi Ethics Commission</a:t>
            </a:r>
          </a:p>
          <a:p>
            <a:pPr marL="0" indent="0" eaLnBrk="1" hangingPunct="1">
              <a:lnSpc>
                <a:spcPct val="90000"/>
              </a:lnSpc>
              <a:buNone/>
              <a:defRPr/>
            </a:pPr>
            <a:r>
              <a:rPr lang="en-US" dirty="0"/>
              <a:t>Post Office Box 22746</a:t>
            </a:r>
          </a:p>
          <a:p>
            <a:pPr marL="0" indent="0" eaLnBrk="1" hangingPunct="1">
              <a:lnSpc>
                <a:spcPct val="90000"/>
              </a:lnSpc>
              <a:buNone/>
              <a:defRPr/>
            </a:pPr>
            <a:r>
              <a:rPr lang="en-US" dirty="0"/>
              <a:t>660 North Street, Suite 100-C</a:t>
            </a:r>
          </a:p>
          <a:p>
            <a:pPr marL="0" indent="0" eaLnBrk="1" hangingPunct="1">
              <a:lnSpc>
                <a:spcPct val="90000"/>
              </a:lnSpc>
              <a:buNone/>
              <a:defRPr/>
            </a:pPr>
            <a:r>
              <a:rPr lang="en-US" dirty="0"/>
              <a:t>Jackson, Mississippi 39225-2746</a:t>
            </a:r>
          </a:p>
          <a:p>
            <a:pPr marL="0" indent="0" eaLnBrk="1" hangingPunct="1">
              <a:lnSpc>
                <a:spcPct val="90000"/>
              </a:lnSpc>
              <a:buNone/>
              <a:defRPr/>
            </a:pPr>
            <a:r>
              <a:rPr lang="en-US" b="1" dirty="0"/>
              <a:t>Phone:  601-359-1285</a:t>
            </a:r>
          </a:p>
          <a:p>
            <a:pPr marL="0" indent="0" eaLnBrk="1" hangingPunct="1">
              <a:lnSpc>
                <a:spcPct val="90000"/>
              </a:lnSpc>
              <a:buNone/>
              <a:defRPr/>
            </a:pPr>
            <a:r>
              <a:rPr lang="en-US" dirty="0"/>
              <a:t>Fax:  601-359-1292</a:t>
            </a:r>
          </a:p>
          <a:p>
            <a:pPr marL="0" indent="0" eaLnBrk="1" hangingPunct="1">
              <a:lnSpc>
                <a:spcPct val="90000"/>
              </a:lnSpc>
              <a:buNone/>
              <a:defRPr/>
            </a:pPr>
            <a:r>
              <a:rPr lang="en-US" b="1" dirty="0"/>
              <a:t>www.ethics.ms.gov</a:t>
            </a:r>
          </a:p>
          <a:p>
            <a:pPr marL="0" indent="0" eaLnBrk="1" hangingPunct="1">
              <a:lnSpc>
                <a:spcPct val="90000"/>
              </a:lnSpc>
              <a:buNone/>
              <a:defRPr/>
            </a:pPr>
            <a:r>
              <a:rPr lang="en-US" dirty="0"/>
              <a:t>info@ethics.state.ms.us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637D3E96-E0C2-4573-B872-D342CF1E65D8}"/>
              </a:ext>
            </a:extLst>
          </p:cNvPr>
          <p:cNvSpPr>
            <a:spLocks noGrp="1" noChangeArrowheads="1"/>
          </p:cNvSpPr>
          <p:nvPr>
            <p:ph type="title"/>
          </p:nvPr>
        </p:nvSpPr>
        <p:spPr>
          <a:xfrm>
            <a:off x="1981200" y="381001"/>
            <a:ext cx="8229600" cy="855663"/>
          </a:xfrm>
        </p:spPr>
        <p:txBody>
          <a:bodyPr/>
          <a:lstStyle/>
          <a:p>
            <a:pPr eaLnBrk="1" hangingPunct="1">
              <a:defRPr/>
            </a:pPr>
            <a:r>
              <a:rPr lang="en-US" sz="3200" u="sng" dirty="0"/>
              <a:t>Section 109, </a:t>
            </a:r>
            <a:br>
              <a:rPr lang="en-US" sz="3200" u="sng" dirty="0"/>
            </a:br>
            <a:r>
              <a:rPr lang="en-US" sz="3200" u="sng" dirty="0"/>
              <a:t>Miss. Constitution of 1890</a:t>
            </a:r>
            <a:r>
              <a:rPr lang="en-US" sz="3200" dirty="0"/>
              <a:t> </a:t>
            </a:r>
          </a:p>
        </p:txBody>
      </p:sp>
      <p:sp>
        <p:nvSpPr>
          <p:cNvPr id="124934" name="Rectangle 6">
            <a:extLst>
              <a:ext uri="{FF2B5EF4-FFF2-40B4-BE49-F238E27FC236}">
                <a16:creationId xmlns:a16="http://schemas.microsoft.com/office/drawing/2014/main" id="{9933CBDA-20A7-4E92-B653-9EADE0E7B0A7}"/>
              </a:ext>
            </a:extLst>
          </p:cNvPr>
          <p:cNvSpPr>
            <a:spLocks noGrp="1" noChangeArrowheads="1"/>
          </p:cNvSpPr>
          <p:nvPr>
            <p:ph type="body" sz="half" idx="2"/>
          </p:nvPr>
        </p:nvSpPr>
        <p:spPr>
          <a:xfrm>
            <a:off x="1828800" y="1447800"/>
            <a:ext cx="8534400" cy="5105400"/>
          </a:xfrm>
        </p:spPr>
        <p:txBody>
          <a:bodyPr/>
          <a:lstStyle/>
          <a:p>
            <a:pPr eaLnBrk="1" hangingPunct="1">
              <a:lnSpc>
                <a:spcPct val="80000"/>
              </a:lnSpc>
              <a:buClr>
                <a:srgbClr val="99FF66"/>
              </a:buClr>
              <a:defRPr/>
            </a:pPr>
            <a:r>
              <a:rPr lang="en-US" sz="3200" dirty="0">
                <a:solidFill>
                  <a:srgbClr val="99FF66"/>
                </a:solidFill>
              </a:rPr>
              <a:t>Section 109 </a:t>
            </a:r>
            <a:r>
              <a:rPr lang="en-US" sz="3200" u="sng" dirty="0">
                <a:solidFill>
                  <a:srgbClr val="99FF66"/>
                </a:solidFill>
              </a:rPr>
              <a:t>only</a:t>
            </a:r>
            <a:r>
              <a:rPr lang="en-US" sz="3200" dirty="0">
                <a:solidFill>
                  <a:srgbClr val="99FF66"/>
                </a:solidFill>
              </a:rPr>
              <a:t> applies to members of boards and the Legislature. </a:t>
            </a:r>
          </a:p>
          <a:p>
            <a:pPr eaLnBrk="1" hangingPunct="1">
              <a:lnSpc>
                <a:spcPct val="80000"/>
              </a:lnSpc>
              <a:buClr>
                <a:srgbClr val="99FF66"/>
              </a:buClr>
              <a:defRPr/>
            </a:pPr>
            <a:r>
              <a:rPr lang="en-US" sz="3200" dirty="0">
                <a:solidFill>
                  <a:srgbClr val="99FF66"/>
                </a:solidFill>
              </a:rPr>
              <a:t>Notice the prohibition is against an </a:t>
            </a:r>
            <a:r>
              <a:rPr lang="en-US" sz="3200" u="sng" dirty="0">
                <a:solidFill>
                  <a:srgbClr val="99FF66"/>
                </a:solidFill>
              </a:rPr>
              <a:t>interest</a:t>
            </a:r>
            <a:r>
              <a:rPr lang="en-US" sz="3200" dirty="0">
                <a:solidFill>
                  <a:srgbClr val="99FF66"/>
                </a:solidFill>
              </a:rPr>
              <a:t>, not against an act.</a:t>
            </a:r>
          </a:p>
          <a:p>
            <a:pPr eaLnBrk="1" hangingPunct="1">
              <a:lnSpc>
                <a:spcPct val="80000"/>
              </a:lnSpc>
              <a:buClr>
                <a:srgbClr val="99FF66"/>
              </a:buClr>
              <a:defRPr/>
            </a:pPr>
            <a:r>
              <a:rPr lang="en-US" sz="3200" dirty="0">
                <a:solidFill>
                  <a:srgbClr val="99FF66"/>
                </a:solidFill>
              </a:rPr>
              <a:t>There must be some sort of contract. It need not be a written contract.</a:t>
            </a:r>
          </a:p>
          <a:p>
            <a:pPr eaLnBrk="1" hangingPunct="1">
              <a:lnSpc>
                <a:spcPct val="80000"/>
              </a:lnSpc>
              <a:buClr>
                <a:srgbClr val="99FF66"/>
              </a:buClr>
              <a:defRPr/>
            </a:pPr>
            <a:r>
              <a:rPr lang="en-US" sz="3200" dirty="0">
                <a:solidFill>
                  <a:srgbClr val="99FF66"/>
                </a:solidFill>
              </a:rPr>
              <a:t>The conflict arises when the </a:t>
            </a:r>
            <a:r>
              <a:rPr lang="en-US" sz="3200" u="sng" dirty="0">
                <a:solidFill>
                  <a:srgbClr val="99FF66"/>
                </a:solidFill>
              </a:rPr>
              <a:t>board</a:t>
            </a:r>
            <a:r>
              <a:rPr lang="en-US" sz="3200" dirty="0">
                <a:solidFill>
                  <a:srgbClr val="99FF66"/>
                </a:solidFill>
              </a:rPr>
              <a:t> funds or otherwise authorizes the contract. </a:t>
            </a:r>
            <a:r>
              <a:rPr lang="en-US" sz="3200" u="sng" dirty="0">
                <a:solidFill>
                  <a:srgbClr val="99FF66"/>
                </a:solidFill>
              </a:rPr>
              <a:t>Even if the individual member does not vote, he or she may be in violation</a:t>
            </a:r>
            <a:r>
              <a:rPr lang="en-US" sz="3200" dirty="0">
                <a:solidFill>
                  <a:srgbClr val="99FF66"/>
                </a:solidFill>
              </a:rPr>
              <a:t>.</a:t>
            </a:r>
          </a:p>
          <a:p>
            <a:pPr eaLnBrk="1" hangingPunct="1">
              <a:lnSpc>
                <a:spcPct val="80000"/>
              </a:lnSpc>
              <a:buClr>
                <a:srgbClr val="99FF66"/>
              </a:buClr>
              <a:defRPr/>
            </a:pPr>
            <a:r>
              <a:rPr lang="en-US" sz="3200" dirty="0">
                <a:solidFill>
                  <a:srgbClr val="99FF66"/>
                </a:solidFill>
              </a:rPr>
              <a:t>The prohibition continues until a former official has been out of office for one year.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4934">
                                            <p:txEl>
                                              <p:pRg st="0" end="0"/>
                                            </p:txEl>
                                          </p:spTgt>
                                        </p:tgtEl>
                                        <p:attrNameLst>
                                          <p:attrName>style.visibility</p:attrName>
                                        </p:attrNameLst>
                                      </p:cBhvr>
                                      <p:to>
                                        <p:strVal val="visible"/>
                                      </p:to>
                                    </p:set>
                                    <p:animEffect transition="in" filter="fade">
                                      <p:cBhvr>
                                        <p:cTn id="7" dur="1000"/>
                                        <p:tgtEl>
                                          <p:spTgt spid="124934">
                                            <p:txEl>
                                              <p:pRg st="0" end="0"/>
                                            </p:txEl>
                                          </p:spTgt>
                                        </p:tgtEl>
                                      </p:cBhvr>
                                    </p:animEffect>
                                    <p:anim calcmode="lin" valueType="num">
                                      <p:cBhvr>
                                        <p:cTn id="8" dur="1000" fill="hold"/>
                                        <p:tgtEl>
                                          <p:spTgt spid="12493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493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24934">
                                            <p:txEl>
                                              <p:pRg st="1" end="1"/>
                                            </p:txEl>
                                          </p:spTgt>
                                        </p:tgtEl>
                                        <p:attrNameLst>
                                          <p:attrName>style.visibility</p:attrName>
                                        </p:attrNameLst>
                                      </p:cBhvr>
                                      <p:to>
                                        <p:strVal val="visible"/>
                                      </p:to>
                                    </p:set>
                                    <p:animEffect transition="in" filter="fade">
                                      <p:cBhvr>
                                        <p:cTn id="14" dur="1000"/>
                                        <p:tgtEl>
                                          <p:spTgt spid="124934">
                                            <p:txEl>
                                              <p:pRg st="1" end="1"/>
                                            </p:txEl>
                                          </p:spTgt>
                                        </p:tgtEl>
                                      </p:cBhvr>
                                    </p:animEffect>
                                    <p:anim calcmode="lin" valueType="num">
                                      <p:cBhvr>
                                        <p:cTn id="15" dur="1000" fill="hold"/>
                                        <p:tgtEl>
                                          <p:spTgt spid="12493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493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4934">
                                            <p:txEl>
                                              <p:pRg st="2" end="2"/>
                                            </p:txEl>
                                          </p:spTgt>
                                        </p:tgtEl>
                                        <p:attrNameLst>
                                          <p:attrName>style.visibility</p:attrName>
                                        </p:attrNameLst>
                                      </p:cBhvr>
                                      <p:to>
                                        <p:strVal val="visible"/>
                                      </p:to>
                                    </p:set>
                                    <p:animEffect transition="in" filter="fade">
                                      <p:cBhvr>
                                        <p:cTn id="21" dur="1000"/>
                                        <p:tgtEl>
                                          <p:spTgt spid="124934">
                                            <p:txEl>
                                              <p:pRg st="2" end="2"/>
                                            </p:txEl>
                                          </p:spTgt>
                                        </p:tgtEl>
                                      </p:cBhvr>
                                    </p:animEffect>
                                    <p:anim calcmode="lin" valueType="num">
                                      <p:cBhvr>
                                        <p:cTn id="22" dur="1000" fill="hold"/>
                                        <p:tgtEl>
                                          <p:spTgt spid="12493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493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4934">
                                            <p:txEl>
                                              <p:pRg st="3" end="3"/>
                                            </p:txEl>
                                          </p:spTgt>
                                        </p:tgtEl>
                                        <p:attrNameLst>
                                          <p:attrName>style.visibility</p:attrName>
                                        </p:attrNameLst>
                                      </p:cBhvr>
                                      <p:to>
                                        <p:strVal val="visible"/>
                                      </p:to>
                                    </p:set>
                                    <p:animEffect transition="in" filter="fade">
                                      <p:cBhvr>
                                        <p:cTn id="28" dur="1000"/>
                                        <p:tgtEl>
                                          <p:spTgt spid="124934">
                                            <p:txEl>
                                              <p:pRg st="3" end="3"/>
                                            </p:txEl>
                                          </p:spTgt>
                                        </p:tgtEl>
                                      </p:cBhvr>
                                    </p:animEffect>
                                    <p:anim calcmode="lin" valueType="num">
                                      <p:cBhvr>
                                        <p:cTn id="29" dur="1000" fill="hold"/>
                                        <p:tgtEl>
                                          <p:spTgt spid="12493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493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24934">
                                            <p:txEl>
                                              <p:pRg st="4" end="4"/>
                                            </p:txEl>
                                          </p:spTgt>
                                        </p:tgtEl>
                                        <p:attrNameLst>
                                          <p:attrName>style.visibility</p:attrName>
                                        </p:attrNameLst>
                                      </p:cBhvr>
                                      <p:to>
                                        <p:strVal val="visible"/>
                                      </p:to>
                                    </p:set>
                                    <p:animEffect transition="in" filter="fade">
                                      <p:cBhvr>
                                        <p:cTn id="35" dur="1000"/>
                                        <p:tgtEl>
                                          <p:spTgt spid="124934">
                                            <p:txEl>
                                              <p:pRg st="4" end="4"/>
                                            </p:txEl>
                                          </p:spTgt>
                                        </p:tgtEl>
                                      </p:cBhvr>
                                    </p:animEffect>
                                    <p:anim calcmode="lin" valueType="num">
                                      <p:cBhvr>
                                        <p:cTn id="36" dur="1000" fill="hold"/>
                                        <p:tgtEl>
                                          <p:spTgt spid="12493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2493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4" grpId="0" build="p"/>
    </p:bld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5576</Words>
  <Application>Microsoft Office PowerPoint</Application>
  <PresentationFormat>Widescreen</PresentationFormat>
  <Paragraphs>441</Paragraphs>
  <Slides>82</Slides>
  <Notes>82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82</vt:i4>
      </vt:variant>
    </vt:vector>
  </HeadingPairs>
  <TitlesOfParts>
    <vt:vector size="87" baseType="lpstr">
      <vt:lpstr>Arial</vt:lpstr>
      <vt:lpstr>Calibri</vt:lpstr>
      <vt:lpstr>Tahoma</vt:lpstr>
      <vt:lpstr>Wingdings</vt:lpstr>
      <vt:lpstr>Textured</vt:lpstr>
      <vt:lpstr>PowerPoint Presentation</vt:lpstr>
      <vt:lpstr>Four Areas of Jurisdiction</vt:lpstr>
      <vt:lpstr>ETHICS IN GOVERNMENT LAW</vt:lpstr>
      <vt:lpstr>THE STATEMENT OF ECONOMIC INTEREST</vt:lpstr>
      <vt:lpstr>Persons Required to File </vt:lpstr>
      <vt:lpstr>ADVISORY OPINIONS</vt:lpstr>
      <vt:lpstr>Eight Basic Prohibitions</vt:lpstr>
      <vt:lpstr>Section 109,  Miss. Constitution of 1890 </vt:lpstr>
      <vt:lpstr>Section 109,  Miss. Constitution of 1890 </vt:lpstr>
      <vt:lpstr>Advisory Opinion</vt:lpstr>
      <vt:lpstr>Advisory Opinion</vt:lpstr>
      <vt:lpstr>Section 25-4-105(1)</vt:lpstr>
      <vt:lpstr>Section 25-4-105(1)</vt:lpstr>
      <vt:lpstr>Advisory Opinion</vt:lpstr>
      <vt:lpstr>Advisory Opinion</vt:lpstr>
      <vt:lpstr>Section 25-4-105(1)</vt:lpstr>
      <vt:lpstr>Advisory Opinion</vt:lpstr>
      <vt:lpstr>Section 25-4-105(1)</vt:lpstr>
      <vt:lpstr>Advisory Opinion</vt:lpstr>
      <vt:lpstr>Subsection (3)(a) –  The Contractor Prohibition</vt:lpstr>
      <vt:lpstr>Advisory Opinion</vt:lpstr>
      <vt:lpstr>Advisory Opinion</vt:lpstr>
      <vt:lpstr>Subsection (3)(b) –  The Purchaser Prohibition </vt:lpstr>
      <vt:lpstr>Subsection (3)(b) –  The Purchaser Prohibition </vt:lpstr>
      <vt:lpstr>Subsection (3)(e) –  Post Government Employment </vt:lpstr>
      <vt:lpstr>Subsection (3)(e) –  Post Government Employment</vt:lpstr>
      <vt:lpstr>Section 25-4-105(4) –  Exceptions to Subsection (3) </vt:lpstr>
      <vt:lpstr>Section 25-4-105(5) –  Insider Information</vt:lpstr>
      <vt:lpstr>Section 25-4-105(5) –  Insider Information</vt:lpstr>
      <vt:lpstr>THE COMPLAINT PROCEDURE </vt:lpstr>
      <vt:lpstr>Complaint Process</vt:lpstr>
      <vt:lpstr>Enforcement </vt:lpstr>
      <vt:lpstr>PowerPoint Presentation</vt:lpstr>
      <vt:lpstr>PUBLIC RECORDS ACT</vt:lpstr>
      <vt:lpstr>Incident/Investigative Reports</vt:lpstr>
      <vt:lpstr>Public Records Opinions</vt:lpstr>
      <vt:lpstr>Public Records Opinions</vt:lpstr>
      <vt:lpstr>Public Records Opinions</vt:lpstr>
      <vt:lpstr>Public Records Opinions</vt:lpstr>
      <vt:lpstr>Public Records Opinions</vt:lpstr>
      <vt:lpstr>PUBLIC RECORDS ACT Some Statutory Exemptions</vt:lpstr>
      <vt:lpstr>Public Records Opinions Common Exemptions: Personnel Records</vt:lpstr>
      <vt:lpstr>Public Records Opinions Common Exemptions: Attorney-Client Privilege and Attorney Work Product</vt:lpstr>
      <vt:lpstr>Text Msgs. - Op. No. R-13-023</vt:lpstr>
      <vt:lpstr>Text Msgs. - Op. No. R-13-023</vt:lpstr>
      <vt:lpstr>PUBLIC RECORDS ACT Response and Costs</vt:lpstr>
      <vt:lpstr>Enforcement</vt:lpstr>
      <vt:lpstr>Model Public Records Rules</vt:lpstr>
      <vt:lpstr>PowerPoint Presentation</vt:lpstr>
      <vt:lpstr>OPEN MEETINGS Enforcement</vt:lpstr>
      <vt:lpstr>OPEN MEETINGS ACT The Basics</vt:lpstr>
      <vt:lpstr>WHAT IS A MEETING?</vt:lpstr>
      <vt:lpstr>OPEN MEETINGS ACT Definitions</vt:lpstr>
      <vt:lpstr>Columbus v. Commercial Dispatch Miss. Sup. Ct., 2017</vt:lpstr>
      <vt:lpstr>Case No. M-09-007 Hall vs. Miss. Trans. Commn.</vt:lpstr>
      <vt:lpstr>Case No. M-10-001 Mason vs. Aberdeen Bd. of Ald.</vt:lpstr>
      <vt:lpstr>Case No. M-12-020 McGovern vs. Starkville</vt:lpstr>
      <vt:lpstr>Case No. M-12-023 Gilmore v. Holmes Co. Sch. Dist. </vt:lpstr>
      <vt:lpstr>EXECUTIVE SESSION</vt:lpstr>
      <vt:lpstr>Executive Session Procedure:  Case No. M-12-002; Hood v. Belzoni  </vt:lpstr>
      <vt:lpstr>Executive Session Procedure (continued)  </vt:lpstr>
      <vt:lpstr>Executive Session Reasons</vt:lpstr>
      <vt:lpstr>Announce Specific Reasons</vt:lpstr>
      <vt:lpstr>Case Nos. M-12-005 &amp; M-12-006 Harding vs. City of Bay St. Louis</vt:lpstr>
      <vt:lpstr>Case No. M-09-005 Cooper vs. Adams Co. Bd. of Supv.</vt:lpstr>
      <vt:lpstr>Case No. M-09-006 Howell vs. Water Valley Bd. of Ald.</vt:lpstr>
      <vt:lpstr>Case No. M-09-009 Hood vs. Belzoni Bd. of Ald.</vt:lpstr>
      <vt:lpstr>OPEN MEETINGS ACT Notice</vt:lpstr>
      <vt:lpstr>OPEN MEETINGS ACT Notice – Special Meeting</vt:lpstr>
      <vt:lpstr>Case No. M-09-008 Goodman vs. Lena Bd. of Ald.</vt:lpstr>
      <vt:lpstr>OPEN MEETINGS ACT Minutes</vt:lpstr>
      <vt:lpstr>Case No. M-12-012 Rody vs. Pearl River Co. Bd. Of Sup. </vt:lpstr>
      <vt:lpstr>OPEN MEETINGS ACT Content of Minutes</vt:lpstr>
      <vt:lpstr>Case No. M-12-012 Rody vs. Pearl River Co. Bd. Of Sup. </vt:lpstr>
      <vt:lpstr>Case No. M-12-012 Rody vs. Pearl River Co. Bd. Of Sup. </vt:lpstr>
      <vt:lpstr>PUBLIC PARTICIPATION</vt:lpstr>
      <vt:lpstr>Case No. M-11-008 Smith vs. Summit</vt:lpstr>
      <vt:lpstr>Case No. M-11-003; Hampton vs. Louisville Municipal School District</vt:lpstr>
      <vt:lpstr>Case No. M-10-004 Cockrell vs. Canton Bd. of Ald.</vt:lpstr>
      <vt:lpstr>Case No. M-10-007 Townes vs. Leflore Co. Sch. Bd.</vt:lpstr>
      <vt:lpstr>OPEN MEETINGS ACT Telephonic Meetings</vt:lpstr>
      <vt:lpstr>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 , Jose Benjamin</dc:creator>
  <cp:lastModifiedBy>Jenna L. Bass</cp:lastModifiedBy>
  <cp:revision>2</cp:revision>
  <dcterms:created xsi:type="dcterms:W3CDTF">2022-01-11T19:55:44Z</dcterms:created>
  <dcterms:modified xsi:type="dcterms:W3CDTF">2023-03-28T17:08:27Z</dcterms:modified>
</cp:coreProperties>
</file>