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0" r:id="rId3"/>
    <p:sldId id="301" r:id="rId4"/>
    <p:sldId id="257" r:id="rId5"/>
    <p:sldId id="300" r:id="rId6"/>
    <p:sldId id="287" r:id="rId7"/>
    <p:sldId id="282" r:id="rId8"/>
    <p:sldId id="302" r:id="rId9"/>
    <p:sldId id="290" r:id="rId10"/>
    <p:sldId id="283" r:id="rId11"/>
    <p:sldId id="281" r:id="rId12"/>
    <p:sldId id="266" r:id="rId13"/>
    <p:sldId id="285" r:id="rId14"/>
    <p:sldId id="261" r:id="rId15"/>
    <p:sldId id="264" r:id="rId16"/>
    <p:sldId id="306" r:id="rId17"/>
    <p:sldId id="307" r:id="rId18"/>
    <p:sldId id="265" r:id="rId19"/>
    <p:sldId id="304" r:id="rId20"/>
    <p:sldId id="305" r:id="rId21"/>
    <p:sldId id="270" r:id="rId22"/>
    <p:sldId id="294" r:id="rId23"/>
    <p:sldId id="297" r:id="rId24"/>
    <p:sldId id="292" r:id="rId25"/>
    <p:sldId id="303" r:id="rId26"/>
    <p:sldId id="273" r:id="rId27"/>
    <p:sldId id="29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Killebrew" initials="A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42" autoAdjust="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B5B7D-4FDC-4F22-AA53-9E94815278D9}" type="datetimeFigureOut">
              <a:rPr lang="en-US" smtClean="0"/>
              <a:t>5/1/2023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CCA47-E284-4446-B0F4-DE017D8D1156}" type="slidenum">
              <a:rPr lang="en-US" smtClean="0"/>
              <a:t>‹#›</a:t>
            </a:fld>
            <a:endParaRPr lang="en-US" dirty="0"/>
          </a:p>
        </p:txBody>
      </p:sp>
    </p:spTree>
    <p:extLst>
      <p:ext uri="{BB962C8B-B14F-4D97-AF65-F5344CB8AC3E}">
        <p14:creationId xmlns:p14="http://schemas.microsoft.com/office/powerpoint/2010/main" val="206991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alth.gov/healthypeople/tools-action/browse-evidence-based-resources/surgeon-generals-call-action-implement-national-strategy-suicide-preven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1. STORY OF SEEING HOMELESS MAN</a:t>
            </a:r>
          </a:p>
          <a:p>
            <a:pPr marL="0" marR="0">
              <a:lnSpc>
                <a:spcPct val="107000"/>
              </a:lnSpc>
              <a:spcBef>
                <a:spcPts val="0"/>
              </a:spcBef>
              <a:spcAft>
                <a:spcPts val="0"/>
              </a:spcAft>
            </a:pPr>
            <a:r>
              <a:rPr lang="en-US" sz="2800" b="1" i="0" u="sng" dirty="0">
                <a:solidFill>
                  <a:srgbClr val="222222"/>
                </a:solidFill>
                <a:effectLst/>
                <a:latin typeface="Arial" panose="020B0604020202020204" pitchFamily="34" charset="0"/>
              </a:rPr>
              <a:t>2. My hero's</a:t>
            </a:r>
            <a:br>
              <a:rPr lang="en-US" sz="2800" dirty="0"/>
            </a:br>
            <a:r>
              <a:rPr lang="en-US" sz="2800" b="0" u="none" dirty="0"/>
              <a:t>3. </a:t>
            </a:r>
            <a:r>
              <a:rPr lang="en-US" sz="2800" b="1" u="sng" dirty="0"/>
              <a:t>MACHO MEN and WOMEN</a:t>
            </a:r>
          </a:p>
          <a:p>
            <a:pPr marL="0" marR="0">
              <a:lnSpc>
                <a:spcPct val="107000"/>
              </a:lnSpc>
              <a:spcBef>
                <a:spcPts val="0"/>
              </a:spcBef>
              <a:spcAft>
                <a:spcPts val="0"/>
              </a:spcAft>
            </a:pPr>
            <a:r>
              <a:rPr lang="en-US" sz="2800" b="1" u="sng" dirty="0"/>
              <a:t>4. Run into the burning buildings</a:t>
            </a:r>
          </a:p>
          <a:p>
            <a:pPr marL="0" marR="0">
              <a:lnSpc>
                <a:spcPct val="107000"/>
              </a:lnSpc>
              <a:spcBef>
                <a:spcPts val="0"/>
              </a:spcBef>
              <a:spcAft>
                <a:spcPts val="0"/>
              </a:spcAft>
            </a:pPr>
            <a:r>
              <a:rPr lang="en-US" sz="1800" b="0" u="none"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DADDY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root canal with no anesthesia than sit in a circle group and bare my soul to a group of strangers….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a:t>
            </a:fld>
            <a:endParaRPr lang="en-US" dirty="0"/>
          </a:p>
        </p:txBody>
      </p:sp>
    </p:spTree>
    <p:extLst>
      <p:ext uri="{BB962C8B-B14F-4D97-AF65-F5344CB8AC3E}">
        <p14:creationId xmlns:p14="http://schemas.microsoft.com/office/powerpoint/2010/main" val="1982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ATYPICAL DEPRESSION SYMPTOMS</a:t>
            </a:r>
          </a:p>
          <a:p>
            <a:r>
              <a:rPr lang="en-US" sz="2000" dirty="0"/>
              <a:t>Irritability </a:t>
            </a:r>
          </a:p>
          <a:p>
            <a:r>
              <a:rPr lang="en-US" sz="2000" dirty="0"/>
              <a:t>Loss of Energy </a:t>
            </a:r>
          </a:p>
          <a:p>
            <a:r>
              <a:rPr lang="en-US" sz="2000" dirty="0"/>
              <a:t>Anger</a:t>
            </a:r>
          </a:p>
          <a:p>
            <a:r>
              <a:rPr lang="en-US" sz="2000" dirty="0"/>
              <a:t>Substance abuse</a:t>
            </a:r>
          </a:p>
          <a:p>
            <a:r>
              <a:rPr lang="en-US" sz="2000" dirty="0"/>
              <a:t>Marital issues  </a:t>
            </a:r>
          </a:p>
          <a:p>
            <a:r>
              <a:rPr lang="en-US" sz="2000" dirty="0"/>
              <a:t>Physical Health concerns </a:t>
            </a:r>
          </a:p>
          <a:p>
            <a:pPr lvl="1"/>
            <a:r>
              <a:rPr lang="en-US" sz="2000" dirty="0"/>
              <a:t>Heart issues</a:t>
            </a:r>
          </a:p>
          <a:p>
            <a:pPr lvl="1"/>
            <a:r>
              <a:rPr lang="en-US" sz="2000" dirty="0"/>
              <a:t>Fatigue</a:t>
            </a:r>
          </a:p>
          <a:p>
            <a:pPr lvl="1"/>
            <a:r>
              <a:rPr lang="en-US" sz="2000" dirty="0"/>
              <a:t>Cravings for sugar and/or carbs</a:t>
            </a:r>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10</a:t>
            </a:fld>
            <a:endParaRPr lang="en-US" dirty="0"/>
          </a:p>
        </p:txBody>
      </p:sp>
    </p:spTree>
    <p:extLst>
      <p:ext uri="{BB962C8B-B14F-4D97-AF65-F5344CB8AC3E}">
        <p14:creationId xmlns:p14="http://schemas.microsoft.com/office/powerpoint/2010/main" val="208251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SUBSTANCE USE </a:t>
            </a:r>
          </a:p>
          <a:p>
            <a:r>
              <a:rPr lang="en-US" b="1" dirty="0">
                <a:solidFill>
                  <a:srgbClr val="000000"/>
                </a:solidFill>
                <a:latin typeface="Open Sans" panose="020B0606030504020204" pitchFamily="34" charset="0"/>
              </a:rPr>
              <a:t>SUD: </a:t>
            </a:r>
          </a:p>
          <a:p>
            <a:pPr lvl="1"/>
            <a:r>
              <a:rPr lang="en-US" dirty="0">
                <a:solidFill>
                  <a:srgbClr val="000000"/>
                </a:solidFill>
                <a:latin typeface="Open Sans" panose="020B0606030504020204" pitchFamily="34" charset="0"/>
              </a:rPr>
              <a:t>20-22% in Male Officer </a:t>
            </a:r>
          </a:p>
          <a:p>
            <a:pPr lvl="1"/>
            <a:r>
              <a:rPr lang="en-US" dirty="0">
                <a:solidFill>
                  <a:srgbClr val="000000"/>
                </a:solidFill>
                <a:latin typeface="Open Sans" panose="020B0606030504020204" pitchFamily="34" charset="0"/>
              </a:rPr>
              <a:t>11-15% in female officers </a:t>
            </a:r>
            <a:r>
              <a:rPr lang="en-US" dirty="0"/>
              <a:t>Recent (past month) heavy or binge alcohol drinking was reported in approximately 50 percent of male firefighters, and driving while intoxicated was reported in 9 percent of male firefighters </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11</a:t>
            </a:fld>
            <a:endParaRPr lang="en-US" dirty="0"/>
          </a:p>
        </p:txBody>
      </p:sp>
    </p:spTree>
    <p:extLst>
      <p:ext uri="{BB962C8B-B14F-4D97-AF65-F5344CB8AC3E}">
        <p14:creationId xmlns:p14="http://schemas.microsoft.com/office/powerpoint/2010/main" val="124652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Feeling numb or empty</a:t>
            </a:r>
          </a:p>
          <a:p>
            <a:r>
              <a:rPr lang="en-US" dirty="0"/>
              <a:t>Excessive worry and fear</a:t>
            </a:r>
          </a:p>
          <a:p>
            <a:r>
              <a:rPr lang="en-US" dirty="0"/>
              <a:t>Changes in Appetite</a:t>
            </a:r>
          </a:p>
          <a:p>
            <a:r>
              <a:rPr lang="en-US" dirty="0"/>
              <a:t>Difficulty Concentrating</a:t>
            </a:r>
          </a:p>
          <a:p>
            <a:r>
              <a:rPr lang="en-US" dirty="0"/>
              <a:t>Psychosomatic reactions: Headaches, chest pain, body aches, stomach problems, skin rashes</a:t>
            </a:r>
          </a:p>
          <a:p>
            <a:r>
              <a:rPr lang="en-US" dirty="0"/>
              <a:t>Excessive irritability</a:t>
            </a:r>
          </a:p>
          <a:p>
            <a:r>
              <a:rPr lang="en-US" dirty="0"/>
              <a:t>Loss of interest</a:t>
            </a:r>
          </a:p>
          <a:p>
            <a:r>
              <a:rPr lang="en-US" dirty="0"/>
              <a:t>Short Tempered or aggression </a:t>
            </a:r>
          </a:p>
          <a:p>
            <a:r>
              <a:rPr lang="en-US" dirty="0"/>
              <a:t>Increase in substance use or tobacco use</a:t>
            </a:r>
          </a:p>
          <a:p>
            <a:r>
              <a:rPr lang="en-US" dirty="0"/>
              <a:t>Withdrawal or isolation</a:t>
            </a:r>
          </a:p>
          <a:p>
            <a:r>
              <a:rPr lang="en-US" dirty="0"/>
              <a:t>Burnout</a:t>
            </a:r>
          </a:p>
          <a:p>
            <a:r>
              <a:rPr lang="en-US" dirty="0"/>
              <a:t>Poor self hygiene </a:t>
            </a:r>
          </a:p>
          <a:p>
            <a:r>
              <a:rPr lang="en-US" dirty="0"/>
              <a:t>No energy</a:t>
            </a:r>
          </a:p>
          <a:p>
            <a:r>
              <a:rPr lang="en-US" dirty="0"/>
              <a:t>If you are about to kill your spouse or  children.</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12</a:t>
            </a:fld>
            <a:endParaRPr lang="en-US" dirty="0"/>
          </a:p>
        </p:txBody>
      </p:sp>
    </p:spTree>
    <p:extLst>
      <p:ext uri="{BB962C8B-B14F-4D97-AF65-F5344CB8AC3E}">
        <p14:creationId xmlns:p14="http://schemas.microsoft.com/office/powerpoint/2010/main" val="488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t>Good news</a:t>
            </a:r>
          </a:p>
          <a:p>
            <a:pPr marL="0" marR="0">
              <a:lnSpc>
                <a:spcPct val="107000"/>
              </a:lnSpc>
              <a:spcBef>
                <a:spcPts val="0"/>
              </a:spcBef>
              <a:spcAft>
                <a:spcPts val="0"/>
              </a:spcAft>
            </a:pPr>
            <a:endParaRPr lang="en-US" dirty="0"/>
          </a:p>
          <a:p>
            <a:pPr marL="0" marR="0">
              <a:lnSpc>
                <a:spcPct val="107000"/>
              </a:lnSpc>
              <a:spcBef>
                <a:spcPts val="0"/>
              </a:spcBef>
              <a:spcAft>
                <a:spcPts val="0"/>
              </a:spcAft>
            </a:pPr>
            <a:r>
              <a:rPr lang="en-US" dirty="0"/>
              <a:t>TALK THERAPY is not For everyone, especially first responders </a:t>
            </a:r>
          </a:p>
          <a:p>
            <a:pPr marL="0"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What are other experiential modalities</a:t>
            </a: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Ropes courses</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Equine </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p>
          <a:p>
            <a:pPr marL="400050" lvl="1">
              <a:lnSpc>
                <a:spcPct val="107000"/>
              </a:lnSpc>
              <a:spcBef>
                <a:spcPts val="0"/>
              </a:spcBef>
            </a:pPr>
            <a:r>
              <a:rPr lang="en-US" sz="2400" dirty="0">
                <a:latin typeface="Calibri" panose="020F0502020204030204" pitchFamily="34" charset="0"/>
                <a:ea typeface="Times New Roman" panose="02020603050405020304" pitchFamily="18" charset="0"/>
                <a:cs typeface="Times New Roman" panose="02020603050405020304" pitchFamily="18" charset="0"/>
              </a:rPr>
              <a:t>YOGA</a:t>
            </a: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Massage therapy </a:t>
            </a: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Art, Welding</a:t>
            </a: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Acupuncture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Psychodrama </a:t>
            </a: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Medications</a:t>
            </a: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Exercise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Nutrition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13</a:t>
            </a:fld>
            <a:endParaRPr lang="en-US" dirty="0"/>
          </a:p>
        </p:txBody>
      </p:sp>
    </p:spTree>
    <p:extLst>
      <p:ext uri="{BB962C8B-B14F-4D97-AF65-F5344CB8AC3E}">
        <p14:creationId xmlns:p14="http://schemas.microsoft.com/office/powerpoint/2010/main" val="426833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Psychological Association </a:t>
            </a:r>
          </a:p>
          <a:p>
            <a:r>
              <a:rPr lang="en-US" dirty="0"/>
              <a:t>Get some help </a:t>
            </a:r>
          </a:p>
          <a:p>
            <a:r>
              <a:rPr lang="en-US" dirty="0"/>
              <a:t>SLEEP IS A WEAPON: Keep your sleep schedule</a:t>
            </a:r>
          </a:p>
          <a:p>
            <a:r>
              <a:rPr lang="en-US" dirty="0"/>
              <a:t>Get up and get dressed everyday </a:t>
            </a:r>
          </a:p>
          <a:p>
            <a:r>
              <a:rPr lang="en-US" dirty="0"/>
              <a:t>Do 3 things in the direction of your dreams</a:t>
            </a:r>
          </a:p>
          <a:p>
            <a:r>
              <a:rPr lang="en-US" dirty="0"/>
              <a:t>Morning meditation or mindfulness practice (</a:t>
            </a:r>
            <a:r>
              <a:rPr lang="en-US" dirty="0" err="1"/>
              <a:t>insite</a:t>
            </a:r>
            <a:r>
              <a:rPr lang="en-US" dirty="0"/>
              <a:t> timer meditation app)</a:t>
            </a:r>
          </a:p>
          <a:p>
            <a:r>
              <a:rPr lang="en-US" dirty="0"/>
              <a:t>Use Humor</a:t>
            </a:r>
          </a:p>
          <a:p>
            <a:r>
              <a:rPr lang="en-US" sz="1900" dirty="0"/>
              <a:t>12 step community has so many great slogans </a:t>
            </a:r>
          </a:p>
          <a:p>
            <a:r>
              <a:rPr lang="en-US" sz="1900" dirty="0"/>
              <a:t>Addiction: We look to those things that weaken us: food, substances, relationships, drugs, shopping</a:t>
            </a:r>
          </a:p>
          <a:p>
            <a:pPr lvl="1"/>
            <a:r>
              <a:rPr lang="en-US" sz="1900" dirty="0"/>
              <a:t>Look to things that</a:t>
            </a:r>
          </a:p>
          <a:p>
            <a:r>
              <a:rPr lang="en-US" sz="1900" dirty="0"/>
              <a:t>4 solutions to any problem: Solve it, Accept it, Change the way you feel about it or DO NOTHING</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14</a:t>
            </a:fld>
            <a:endParaRPr lang="en-US"/>
          </a:p>
        </p:txBody>
      </p:sp>
    </p:spTree>
    <p:extLst>
      <p:ext uri="{BB962C8B-B14F-4D97-AF65-F5344CB8AC3E}">
        <p14:creationId xmlns:p14="http://schemas.microsoft.com/office/powerpoint/2010/main" val="326972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TIPP skill</a:t>
            </a:r>
          </a:p>
          <a:p>
            <a:r>
              <a:rPr lang="en-US" dirty="0"/>
              <a:t>NEXT SLIDE </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15</a:t>
            </a:fld>
            <a:endParaRPr lang="en-US"/>
          </a:p>
        </p:txBody>
      </p:sp>
    </p:spTree>
    <p:extLst>
      <p:ext uri="{BB962C8B-B14F-4D97-AF65-F5344CB8AC3E}">
        <p14:creationId xmlns:p14="http://schemas.microsoft.com/office/powerpoint/2010/main" val="379506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 UP </a:t>
            </a:r>
          </a:p>
          <a:p>
            <a:r>
              <a:rPr lang="en-US" dirty="0"/>
              <a:t>Belly Breathing </a:t>
            </a:r>
          </a:p>
        </p:txBody>
      </p:sp>
      <p:sp>
        <p:nvSpPr>
          <p:cNvPr id="4" name="Slide Number Placeholder 3"/>
          <p:cNvSpPr>
            <a:spLocks noGrp="1"/>
          </p:cNvSpPr>
          <p:nvPr>
            <p:ph type="sldNum" sz="quarter" idx="5"/>
          </p:nvPr>
        </p:nvSpPr>
        <p:spPr/>
        <p:txBody>
          <a:bodyPr/>
          <a:lstStyle/>
          <a:p>
            <a:fld id="{06BCCA47-E284-4446-B0F4-DE017D8D1156}" type="slidenum">
              <a:rPr lang="en-US" smtClean="0"/>
              <a:t>16</a:t>
            </a:fld>
            <a:endParaRPr lang="en-US" dirty="0"/>
          </a:p>
        </p:txBody>
      </p:sp>
    </p:spTree>
    <p:extLst>
      <p:ext uri="{BB962C8B-B14F-4D97-AF65-F5344CB8AC3E}">
        <p14:creationId xmlns:p14="http://schemas.microsoft.com/office/powerpoint/2010/main" val="135985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ACCEPTS</a:t>
            </a:r>
          </a:p>
          <a:p>
            <a:pPr lvl="1"/>
            <a:r>
              <a:rPr lang="en-US" b="1" u="sng" dirty="0"/>
              <a:t>Activities can regulate negative emotions</a:t>
            </a:r>
          </a:p>
          <a:p>
            <a:pPr lvl="1"/>
            <a:r>
              <a:rPr lang="en-US" dirty="0"/>
              <a:t>Contributing to others</a:t>
            </a:r>
          </a:p>
          <a:p>
            <a:pPr lvl="1"/>
            <a:r>
              <a:rPr lang="en-US" dirty="0"/>
              <a:t>Comparing this time in your life to one that you had it worst than this</a:t>
            </a:r>
          </a:p>
          <a:p>
            <a:pPr lvl="1"/>
            <a:r>
              <a:rPr lang="en-US" dirty="0"/>
              <a:t>Emotions: Generative opposite emptions to replace the negative one by doing the opposite of your action urge (e.g., if angry, gently walk away)</a:t>
            </a:r>
          </a:p>
          <a:p>
            <a:pPr lvl="1"/>
            <a:r>
              <a:rPr lang="en-US" dirty="0"/>
              <a:t>Pushing Away: Physically leave the situation to cool down (urge surf) </a:t>
            </a:r>
          </a:p>
          <a:p>
            <a:pPr lvl="1"/>
            <a:r>
              <a:rPr lang="en-US" dirty="0"/>
              <a:t>Thoughts: Filling short term thoughts with something that changes your emotions</a:t>
            </a:r>
          </a:p>
          <a:p>
            <a:pPr lvl="1"/>
            <a:r>
              <a:rPr lang="en-US" dirty="0"/>
              <a:t>Kinetic Self sooth using your 5 senses: Sight, sound, taste, smell</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17</a:t>
            </a:fld>
            <a:endParaRPr lang="en-US" dirty="0"/>
          </a:p>
        </p:txBody>
      </p:sp>
    </p:spTree>
    <p:extLst>
      <p:ext uri="{BB962C8B-B14F-4D97-AF65-F5344CB8AC3E}">
        <p14:creationId xmlns:p14="http://schemas.microsoft.com/office/powerpoint/2010/main" val="405982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Divorce predators w/ 94% accuracy (Gottman and Gottman) </a:t>
            </a:r>
          </a:p>
          <a:p>
            <a:pPr marL="628650" lvl="1" indent="-171450">
              <a:buFont typeface="Arial" panose="020B0604020202020204" pitchFamily="34" charset="0"/>
              <a:buChar char="•"/>
            </a:pPr>
            <a:r>
              <a:rPr lang="en-US" dirty="0"/>
              <a:t>Criticism, Stonewalling, Defensiveness, Contempt</a:t>
            </a:r>
          </a:p>
          <a:p>
            <a:pPr marL="628650" lvl="1" indent="-171450">
              <a:buFont typeface="Arial" panose="020B0604020202020204" pitchFamily="34" charset="0"/>
              <a:buChar char="•"/>
            </a:pPr>
            <a:r>
              <a:rPr lang="en-US" dirty="0"/>
              <a:t>Takes 5 positive interactions for every 1 negative interactions</a:t>
            </a:r>
          </a:p>
          <a:p>
            <a:r>
              <a:rPr lang="en-US" dirty="0"/>
              <a:t>Negotiate </a:t>
            </a:r>
          </a:p>
          <a:p>
            <a:r>
              <a:rPr lang="en-US" dirty="0"/>
              <a:t>Apologize </a:t>
            </a:r>
          </a:p>
          <a:p>
            <a:r>
              <a:rPr lang="en-US" dirty="0"/>
              <a:t>Use Humor</a:t>
            </a:r>
          </a:p>
          <a:p>
            <a:r>
              <a:rPr lang="en-US" dirty="0"/>
              <a:t>Chose your battles. Want to be right or happy </a:t>
            </a:r>
          </a:p>
          <a:p>
            <a:r>
              <a:rPr lang="en-US" dirty="0"/>
              <a:t>Blame implies intent—Did they really intend to irritate me?</a:t>
            </a:r>
          </a:p>
          <a:p>
            <a:r>
              <a:rPr lang="en-US" dirty="0"/>
              <a:t>Wise Mind: 24 hour rule </a:t>
            </a:r>
          </a:p>
          <a:p>
            <a:r>
              <a:rPr lang="en-US" dirty="0"/>
              <a:t>Lose the Battle to win the WAR in relationship </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18</a:t>
            </a:fld>
            <a:endParaRPr lang="en-US"/>
          </a:p>
        </p:txBody>
      </p:sp>
    </p:spTree>
    <p:extLst>
      <p:ext uri="{BB962C8B-B14F-4D97-AF65-F5344CB8AC3E}">
        <p14:creationId xmlns:p14="http://schemas.microsoft.com/office/powerpoint/2010/main" val="1914912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19</a:t>
            </a:fld>
            <a:endParaRPr lang="en-US"/>
          </a:p>
        </p:txBody>
      </p:sp>
    </p:spTree>
    <p:extLst>
      <p:ext uri="{BB962C8B-B14F-4D97-AF65-F5344CB8AC3E}">
        <p14:creationId xmlns:p14="http://schemas.microsoft.com/office/powerpoint/2010/main" val="272732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WHAT IS IN IT FOR ME </a:t>
            </a:r>
          </a:p>
          <a:p>
            <a:r>
              <a:rPr lang="en-US" b="1" u="sng" dirty="0"/>
              <a:t>AWARENESS</a:t>
            </a:r>
          </a:p>
          <a:p>
            <a:r>
              <a:rPr lang="en-US" b="1" u="sng" dirty="0"/>
              <a:t>Balance</a:t>
            </a:r>
          </a:p>
          <a:p>
            <a:r>
              <a:rPr lang="en-US" b="1" u="sng" dirty="0"/>
              <a:t>Best Version of yourself</a:t>
            </a:r>
          </a:p>
          <a:p>
            <a:endParaRPr lang="en-US" dirty="0"/>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2</a:t>
            </a:fld>
            <a:endParaRPr lang="en-US" dirty="0"/>
          </a:p>
        </p:txBody>
      </p:sp>
    </p:spTree>
    <p:extLst>
      <p:ext uri="{BB962C8B-B14F-4D97-AF65-F5344CB8AC3E}">
        <p14:creationId xmlns:p14="http://schemas.microsoft.com/office/powerpoint/2010/main" val="164140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for help </a:t>
            </a:r>
          </a:p>
          <a:p>
            <a:endParaRPr lang="en-US" dirty="0"/>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20</a:t>
            </a:fld>
            <a:endParaRPr lang="en-US"/>
          </a:p>
        </p:txBody>
      </p:sp>
    </p:spTree>
    <p:extLst>
      <p:ext uri="{BB962C8B-B14F-4D97-AF65-F5344CB8AC3E}">
        <p14:creationId xmlns:p14="http://schemas.microsoft.com/office/powerpoint/2010/main" val="308938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Breathing EXERCISE</a:t>
            </a:r>
          </a:p>
          <a:p>
            <a:endParaRPr lang="en-US" dirty="0"/>
          </a:p>
          <a:p>
            <a:r>
              <a:rPr lang="en-US" dirty="0"/>
              <a:t>Stand up </a:t>
            </a:r>
          </a:p>
        </p:txBody>
      </p:sp>
      <p:sp>
        <p:nvSpPr>
          <p:cNvPr id="4" name="Slide Number Placeholder 3"/>
          <p:cNvSpPr>
            <a:spLocks noGrp="1"/>
          </p:cNvSpPr>
          <p:nvPr>
            <p:ph type="sldNum" sz="quarter" idx="5"/>
          </p:nvPr>
        </p:nvSpPr>
        <p:spPr/>
        <p:txBody>
          <a:bodyPr/>
          <a:lstStyle/>
          <a:p>
            <a:fld id="{06BCCA47-E284-4446-B0F4-DE017D8D1156}" type="slidenum">
              <a:rPr lang="en-US" smtClean="0"/>
              <a:t>21</a:t>
            </a:fld>
            <a:endParaRPr lang="en-US"/>
          </a:p>
        </p:txBody>
      </p:sp>
    </p:spTree>
    <p:extLst>
      <p:ext uri="{BB962C8B-B14F-4D97-AF65-F5344CB8AC3E}">
        <p14:creationId xmlns:p14="http://schemas.microsoft.com/office/powerpoint/2010/main" val="3402712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mj-lt"/>
              <a:buNone/>
            </a:pPr>
            <a:r>
              <a:rPr lang="en-US" b="0" i="0" dirty="0">
                <a:solidFill>
                  <a:srgbClr val="000000"/>
                </a:solidFill>
                <a:effectLst/>
                <a:latin typeface="Titillium Web" panose="00000500000000000000" pitchFamily="2" charset="0"/>
              </a:rPr>
              <a:t>GREECE, JAPAN, Costa Rica, </a:t>
            </a:r>
          </a:p>
          <a:p>
            <a:pPr algn="l" fontAlgn="base">
              <a:buFont typeface="+mj-lt"/>
              <a:buNone/>
            </a:pPr>
            <a:r>
              <a:rPr lang="en-US" b="0" i="0" dirty="0">
                <a:solidFill>
                  <a:srgbClr val="000000"/>
                </a:solidFill>
                <a:effectLst/>
                <a:latin typeface="Titillium Web" panose="00000500000000000000" pitchFamily="2" charset="0"/>
              </a:rPr>
              <a:t>***Loma Linda, California </a:t>
            </a:r>
            <a:r>
              <a:rPr lang="en-US" b="0" i="0" dirty="0">
                <a:solidFill>
                  <a:srgbClr val="333333"/>
                </a:solidFill>
                <a:effectLst/>
                <a:latin typeface="GeoEditRegular"/>
              </a:rPr>
              <a:t>This community has the highest concentration of Seventh-day Adventists in the United States, and some residents live 10 more healthy years than the average American by following a biblical diet of grains, fruits, nuts, and vegetables.</a:t>
            </a:r>
            <a:endParaRPr lang="en-US" b="0" i="0" dirty="0">
              <a:solidFill>
                <a:srgbClr val="000000"/>
              </a:solidFill>
              <a:effectLst/>
              <a:latin typeface="Titillium Web" panose="00000500000000000000" pitchFamily="2" charset="0"/>
            </a:endParaRPr>
          </a:p>
          <a:p>
            <a:pPr algn="l" fontAlgn="base">
              <a:buFont typeface="+mj-lt"/>
              <a:buNone/>
            </a:pPr>
            <a:endParaRPr lang="en-US" b="0" i="0" dirty="0">
              <a:solidFill>
                <a:srgbClr val="000000"/>
              </a:solidFill>
              <a:effectLst/>
              <a:latin typeface="Titillium Web" panose="00000500000000000000" pitchFamily="2" charset="0"/>
            </a:endParaRPr>
          </a:p>
          <a:p>
            <a:pPr algn="l" fontAlgn="base">
              <a:buFont typeface="+mj-lt"/>
              <a:buNone/>
            </a:pPr>
            <a:r>
              <a:rPr lang="en-US" b="0" i="0" dirty="0">
                <a:solidFill>
                  <a:srgbClr val="000000"/>
                </a:solidFill>
                <a:effectLst/>
                <a:latin typeface="Titillium Web" panose="00000500000000000000" pitchFamily="2" charset="0"/>
              </a:rPr>
              <a:t>Making movement a natural part of your day</a:t>
            </a:r>
          </a:p>
          <a:p>
            <a:pPr algn="l" fontAlgn="base">
              <a:buFont typeface="+mj-lt"/>
              <a:buAutoNum type="arabicPeriod"/>
            </a:pPr>
            <a:r>
              <a:rPr lang="en-US" b="0" i="0" dirty="0">
                <a:solidFill>
                  <a:srgbClr val="000000"/>
                </a:solidFill>
                <a:effectLst/>
                <a:latin typeface="Titillium Web" panose="00000500000000000000" pitchFamily="2" charset="0"/>
              </a:rPr>
              <a:t>Knowing your sense of purpose</a:t>
            </a:r>
          </a:p>
          <a:p>
            <a:pPr algn="l" fontAlgn="base">
              <a:buFont typeface="+mj-lt"/>
              <a:buAutoNum type="arabicPeriod"/>
            </a:pPr>
            <a:r>
              <a:rPr lang="en-US" b="0" i="0" dirty="0">
                <a:solidFill>
                  <a:srgbClr val="000000"/>
                </a:solidFill>
                <a:effectLst/>
                <a:latin typeface="Titillium Web" panose="00000500000000000000" pitchFamily="2" charset="0"/>
              </a:rPr>
              <a:t>Prioritizing stress relief</a:t>
            </a:r>
          </a:p>
          <a:p>
            <a:pPr algn="l" fontAlgn="base">
              <a:buFont typeface="+mj-lt"/>
              <a:buAutoNum type="arabicPeriod"/>
            </a:pPr>
            <a:r>
              <a:rPr lang="en-US" b="0" i="0" dirty="0">
                <a:solidFill>
                  <a:srgbClr val="000000"/>
                </a:solidFill>
                <a:effectLst/>
                <a:latin typeface="Titillium Web" panose="00000500000000000000" pitchFamily="2" charset="0"/>
              </a:rPr>
              <a:t>Eating until you're about 80% full</a:t>
            </a:r>
          </a:p>
          <a:p>
            <a:pPr algn="l" fontAlgn="base">
              <a:buFont typeface="+mj-lt"/>
              <a:buAutoNum type="arabicPeriod"/>
            </a:pPr>
            <a:r>
              <a:rPr lang="en-US" b="0" i="0" dirty="0">
                <a:solidFill>
                  <a:srgbClr val="000000"/>
                </a:solidFill>
                <a:effectLst/>
                <a:latin typeface="Titillium Web" panose="00000500000000000000" pitchFamily="2" charset="0"/>
              </a:rPr>
              <a:t>Eating a largely plant-based diet</a:t>
            </a:r>
          </a:p>
          <a:p>
            <a:pPr algn="l" fontAlgn="base">
              <a:buFont typeface="+mj-lt"/>
              <a:buAutoNum type="arabicPeriod"/>
            </a:pPr>
            <a:r>
              <a:rPr lang="en-US" b="0" i="0" dirty="0">
                <a:solidFill>
                  <a:srgbClr val="000000"/>
                </a:solidFill>
                <a:effectLst/>
                <a:latin typeface="Titillium Web" panose="00000500000000000000" pitchFamily="2" charset="0"/>
              </a:rPr>
              <a:t>Drinking alcohol in moderation</a:t>
            </a:r>
          </a:p>
          <a:p>
            <a:pPr algn="l" fontAlgn="base">
              <a:buFont typeface="+mj-lt"/>
              <a:buAutoNum type="arabicPeriod"/>
            </a:pPr>
            <a:r>
              <a:rPr lang="en-US" b="0" i="0" dirty="0">
                <a:solidFill>
                  <a:srgbClr val="000000"/>
                </a:solidFill>
                <a:effectLst/>
                <a:latin typeface="Titillium Web" panose="00000500000000000000" pitchFamily="2" charset="0"/>
              </a:rPr>
              <a:t>Connecting with your community</a:t>
            </a:r>
          </a:p>
          <a:p>
            <a:pPr algn="l" fontAlgn="base">
              <a:buFont typeface="+mj-lt"/>
              <a:buAutoNum type="arabicPeriod"/>
            </a:pPr>
            <a:r>
              <a:rPr lang="en-US" b="0" i="0" dirty="0">
                <a:solidFill>
                  <a:srgbClr val="000000"/>
                </a:solidFill>
                <a:effectLst/>
                <a:latin typeface="Titillium Web" panose="00000500000000000000" pitchFamily="2" charset="0"/>
              </a:rPr>
              <a:t>Putting family (whether biological or chosen) first</a:t>
            </a:r>
          </a:p>
          <a:p>
            <a:pPr algn="l" fontAlgn="base">
              <a:buFont typeface="+mj-lt"/>
              <a:buAutoNum type="arabicPeriod"/>
            </a:pPr>
            <a:r>
              <a:rPr lang="en-US" b="0" i="0" dirty="0">
                <a:solidFill>
                  <a:srgbClr val="000000"/>
                </a:solidFill>
                <a:effectLst/>
                <a:latin typeface="Titillium Web" panose="00000500000000000000" pitchFamily="2" charset="0"/>
              </a:rPr>
              <a:t>Choosing social circles that support healthy behaviors</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22</a:t>
            </a:fld>
            <a:endParaRPr lang="en-US"/>
          </a:p>
        </p:txBody>
      </p:sp>
    </p:spTree>
    <p:extLst>
      <p:ext uri="{BB962C8B-B14F-4D97-AF65-F5344CB8AC3E}">
        <p14:creationId xmlns:p14="http://schemas.microsoft.com/office/powerpoint/2010/main" val="3546920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222222"/>
                </a:solidFill>
                <a:effectLst/>
                <a:latin typeface="inherit"/>
              </a:rPr>
              <a:t>Simple Grandmother wisdom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222222"/>
                </a:solidFill>
                <a:effectLst/>
                <a:latin typeface="inherit"/>
              </a:rPr>
              <a:t>Best Selling Book “12 rules for life: The anecdote for CHAOS” by psychologist Jordan Peterson.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22222"/>
              </a:solidFill>
              <a:effectLst/>
              <a:latin typeface="Open Sans" panose="020B0606030504020204" pitchFamily="34" charset="0"/>
            </a:endParaRPr>
          </a:p>
          <a:p>
            <a:pPr marL="228600" indent="-228600" algn="l" fontAlgn="base">
              <a:buFont typeface="Arial" panose="020B0604020202020204" pitchFamily="34" charset="0"/>
              <a:buAutoNum type="arabicPeriod"/>
            </a:pPr>
            <a:r>
              <a:rPr lang="en-US" b="0" i="0" dirty="0">
                <a:solidFill>
                  <a:srgbClr val="333333"/>
                </a:solidFill>
                <a:effectLst/>
                <a:latin typeface="inherit"/>
              </a:rPr>
              <a:t>Take responsibility for your own life. </a:t>
            </a:r>
          </a:p>
          <a:p>
            <a:pPr marL="228600" indent="-228600" algn="l" fontAlgn="base">
              <a:buFont typeface="Arial" panose="020B0604020202020204" pitchFamily="34" charset="0"/>
              <a:buAutoNum type="arabicPeriod"/>
            </a:pPr>
            <a:r>
              <a:rPr lang="en-US" b="0" i="0" dirty="0">
                <a:solidFill>
                  <a:srgbClr val="333333"/>
                </a:solidFill>
                <a:effectLst/>
                <a:latin typeface="inherit"/>
              </a:rPr>
              <a:t>Don’t worry about other problems – fix your own first. </a:t>
            </a:r>
          </a:p>
          <a:p>
            <a:pPr algn="l" fontAlgn="base">
              <a:buFont typeface="Arial" panose="020B0604020202020204" pitchFamily="34" charset="0"/>
              <a:buNone/>
            </a:pPr>
            <a:r>
              <a:rPr lang="en-US" b="0" i="0" dirty="0">
                <a:solidFill>
                  <a:srgbClr val="333333"/>
                </a:solidFill>
                <a:effectLst/>
                <a:latin typeface="inherit"/>
              </a:rPr>
              <a:t>3.. Acknowledge that life is suffering. Your goal is to make progress in the suffering. Overprotective adults avoid discussing suffering with their children, with the hope that it will protect them from it. This just makes children unprepared to deal with suffering when they run into it.</a:t>
            </a:r>
          </a:p>
          <a:p>
            <a:pPr algn="l" fontAlgn="base">
              <a:buFont typeface="Arial" panose="020B0604020202020204" pitchFamily="34" charset="0"/>
              <a:buNone/>
            </a:pPr>
            <a:endParaRPr lang="en-US" b="0" dirty="0">
              <a:solidFill>
                <a:srgbClr val="333333"/>
              </a:solidFill>
              <a:effectLst/>
              <a:latin typeface="Open Sans" panose="020B0606030504020204" pitchFamily="34" charset="0"/>
            </a:endParaRPr>
          </a:p>
          <a:p>
            <a:pPr algn="l" fontAlgn="base">
              <a:buFont typeface="Arial" panose="020B0604020202020204" pitchFamily="34" charset="0"/>
              <a:buNone/>
            </a:pPr>
            <a:r>
              <a:rPr lang="en-US" b="0" dirty="0">
                <a:solidFill>
                  <a:srgbClr val="333333"/>
                </a:solidFill>
                <a:effectLst/>
                <a:latin typeface="Open Sans" panose="020B0606030504020204" pitchFamily="34" charset="0"/>
              </a:rPr>
              <a:t>The 12 rules themes</a:t>
            </a:r>
          </a:p>
          <a:p>
            <a:pPr algn="l">
              <a:buFont typeface="+mj-lt"/>
              <a:buAutoNum type="arabicPeriod"/>
            </a:pPr>
            <a:r>
              <a:rPr lang="en-US" b="0" i="0" dirty="0">
                <a:solidFill>
                  <a:srgbClr val="202122"/>
                </a:solidFill>
                <a:effectLst/>
                <a:latin typeface="Arial" panose="020B0604020202020204" pitchFamily="34" charset="0"/>
              </a:rPr>
              <a:t>"Stand up straight with your shoulders back."</a:t>
            </a:r>
          </a:p>
          <a:p>
            <a:pPr algn="l">
              <a:buFont typeface="+mj-lt"/>
              <a:buAutoNum type="arabicPeriod"/>
            </a:pPr>
            <a:r>
              <a:rPr lang="en-US" b="0" i="0" dirty="0">
                <a:solidFill>
                  <a:srgbClr val="202122"/>
                </a:solidFill>
                <a:effectLst/>
                <a:latin typeface="Arial" panose="020B0604020202020204" pitchFamily="34" charset="0"/>
              </a:rPr>
              <a:t>"Treat yourself like someone you are responsible for helping."</a:t>
            </a:r>
          </a:p>
          <a:p>
            <a:pPr algn="l">
              <a:buFont typeface="+mj-lt"/>
              <a:buAutoNum type="arabicPeriod"/>
            </a:pPr>
            <a:r>
              <a:rPr lang="en-US" b="0" i="0" dirty="0">
                <a:solidFill>
                  <a:srgbClr val="202122"/>
                </a:solidFill>
                <a:effectLst/>
                <a:latin typeface="Arial" panose="020B0604020202020204" pitchFamily="34" charset="0"/>
              </a:rPr>
              <a:t>"Make friends with people who want the best for you."</a:t>
            </a:r>
          </a:p>
          <a:p>
            <a:pPr algn="l">
              <a:buFont typeface="+mj-lt"/>
              <a:buAutoNum type="arabicPeriod"/>
            </a:pPr>
            <a:r>
              <a:rPr lang="en-US" b="0" i="0" dirty="0">
                <a:solidFill>
                  <a:srgbClr val="202122"/>
                </a:solidFill>
                <a:effectLst/>
                <a:latin typeface="Arial" panose="020B0604020202020204" pitchFamily="34" charset="0"/>
              </a:rPr>
              <a:t>"Compare yourself to who you were yesterday, not to who someone else is today."</a:t>
            </a:r>
          </a:p>
          <a:p>
            <a:pPr algn="l">
              <a:buFont typeface="+mj-lt"/>
              <a:buAutoNum type="arabicPeriod"/>
            </a:pPr>
            <a:r>
              <a:rPr lang="en-US" b="0" i="0" dirty="0">
                <a:solidFill>
                  <a:srgbClr val="202122"/>
                </a:solidFill>
                <a:effectLst/>
                <a:latin typeface="Arial" panose="020B0604020202020204" pitchFamily="34" charset="0"/>
              </a:rPr>
              <a:t>"Do not let your children do anything that makes you dislike them."</a:t>
            </a:r>
          </a:p>
          <a:p>
            <a:pPr algn="l">
              <a:buFont typeface="+mj-lt"/>
              <a:buAutoNum type="arabicPeriod"/>
            </a:pPr>
            <a:r>
              <a:rPr lang="en-US" b="0" i="0" dirty="0">
                <a:solidFill>
                  <a:srgbClr val="202122"/>
                </a:solidFill>
                <a:effectLst/>
                <a:latin typeface="Arial" panose="020B0604020202020204" pitchFamily="34" charset="0"/>
              </a:rPr>
              <a:t>"Set your house in perfect order before you criticize the world."</a:t>
            </a:r>
          </a:p>
          <a:p>
            <a:pPr algn="l">
              <a:buFont typeface="+mj-lt"/>
              <a:buAutoNum type="arabicPeriod"/>
            </a:pPr>
            <a:r>
              <a:rPr lang="en-US" b="0" i="0" dirty="0">
                <a:solidFill>
                  <a:srgbClr val="202122"/>
                </a:solidFill>
                <a:effectLst/>
                <a:latin typeface="Arial" panose="020B0604020202020204" pitchFamily="34" charset="0"/>
              </a:rPr>
              <a:t>"Pursue what is meaningful (not what is expedient)."</a:t>
            </a:r>
          </a:p>
          <a:p>
            <a:pPr algn="l">
              <a:buFont typeface="+mj-lt"/>
              <a:buAutoNum type="arabicPeriod"/>
            </a:pPr>
            <a:r>
              <a:rPr lang="en-US" b="0" i="0" dirty="0">
                <a:solidFill>
                  <a:srgbClr val="202122"/>
                </a:solidFill>
                <a:effectLst/>
                <a:latin typeface="Arial" panose="020B0604020202020204" pitchFamily="34" charset="0"/>
              </a:rPr>
              <a:t>"Tell the truth – or, at least, don't lie."</a:t>
            </a:r>
          </a:p>
          <a:p>
            <a:pPr algn="l">
              <a:buFont typeface="+mj-lt"/>
              <a:buAutoNum type="arabicPeriod"/>
            </a:pPr>
            <a:r>
              <a:rPr lang="en-US" b="0" i="0" dirty="0">
                <a:solidFill>
                  <a:srgbClr val="202122"/>
                </a:solidFill>
                <a:effectLst/>
                <a:latin typeface="Arial" panose="020B0604020202020204" pitchFamily="34" charset="0"/>
              </a:rPr>
              <a:t>"Assume that the person you are listening to might know something you don't."</a:t>
            </a:r>
          </a:p>
          <a:p>
            <a:pPr algn="l">
              <a:buFont typeface="+mj-lt"/>
              <a:buAutoNum type="arabicPeriod"/>
            </a:pPr>
            <a:r>
              <a:rPr lang="en-US" b="0" i="0" dirty="0">
                <a:solidFill>
                  <a:srgbClr val="202122"/>
                </a:solidFill>
                <a:effectLst/>
                <a:latin typeface="Arial" panose="020B0604020202020204" pitchFamily="34" charset="0"/>
              </a:rPr>
              <a:t>"Be precise in your speech."</a:t>
            </a:r>
          </a:p>
          <a:p>
            <a:pPr algn="l">
              <a:buFont typeface="+mj-lt"/>
              <a:buAutoNum type="arabicPeriod"/>
            </a:pPr>
            <a:r>
              <a:rPr lang="en-US" b="0" i="0" dirty="0">
                <a:solidFill>
                  <a:srgbClr val="202122"/>
                </a:solidFill>
                <a:effectLst/>
                <a:latin typeface="Arial" panose="020B0604020202020204" pitchFamily="34" charset="0"/>
              </a:rPr>
              <a:t>"Do not bother children while they are skateboarding."</a:t>
            </a:r>
          </a:p>
          <a:p>
            <a:pPr algn="l">
              <a:buFont typeface="+mj-lt"/>
              <a:buAutoNum type="arabicPeriod"/>
            </a:pPr>
            <a:r>
              <a:rPr lang="en-US" b="0" i="0" dirty="0">
                <a:solidFill>
                  <a:srgbClr val="202122"/>
                </a:solidFill>
                <a:effectLst/>
                <a:latin typeface="Arial" panose="020B0604020202020204" pitchFamily="34" charset="0"/>
              </a:rPr>
              <a:t>"Pet a cat when you encounter one in the </a:t>
            </a:r>
            <a:r>
              <a:rPr lang="en-US" b="0" i="0" dirty="0" err="1">
                <a:solidFill>
                  <a:srgbClr val="202122"/>
                </a:solidFill>
                <a:effectLst/>
                <a:latin typeface="Arial" panose="020B0604020202020204" pitchFamily="34" charset="0"/>
              </a:rPr>
              <a:t>stre</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23</a:t>
            </a:fld>
            <a:endParaRPr lang="en-US"/>
          </a:p>
        </p:txBody>
      </p:sp>
    </p:spTree>
    <p:extLst>
      <p:ext uri="{BB962C8B-B14F-4D97-AF65-F5344CB8AC3E}">
        <p14:creationId xmlns:p14="http://schemas.microsoft.com/office/powerpoint/2010/main" val="742177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Fitness for Duty</a:t>
            </a:r>
          </a:p>
          <a:p>
            <a:r>
              <a:rPr lang="en-US" dirty="0"/>
              <a:t>Psychological Evulation </a:t>
            </a:r>
          </a:p>
          <a:p>
            <a:pPr lvl="1"/>
            <a:endParaRPr lang="en-US" dirty="0"/>
          </a:p>
          <a:p>
            <a:pPr lvl="1"/>
            <a:r>
              <a:rPr lang="en-US" dirty="0"/>
              <a:t>We all have symptoms of mental illness but do they cluster and are they severe</a:t>
            </a:r>
          </a:p>
          <a:p>
            <a:pPr lvl="1"/>
            <a:endParaRPr lang="en-US" b="1" u="sng" dirty="0"/>
          </a:p>
          <a:p>
            <a:pPr lvl="1"/>
            <a:r>
              <a:rPr lang="en-US" b="1" u="sng" dirty="0"/>
              <a:t>Treatment and early intervention are key </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24</a:t>
            </a:fld>
            <a:endParaRPr lang="en-US"/>
          </a:p>
        </p:txBody>
      </p:sp>
    </p:spTree>
    <p:extLst>
      <p:ext uri="{BB962C8B-B14F-4D97-AF65-F5344CB8AC3E}">
        <p14:creationId xmlns:p14="http://schemas.microsoft.com/office/powerpoint/2010/main" val="4116625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poem that saved my life: You were never broken</a:t>
            </a:r>
          </a:p>
          <a:p>
            <a:r>
              <a:rPr lang="en-US" dirty="0"/>
              <a:t>It takes Courage to Stop Running</a:t>
            </a:r>
          </a:p>
          <a:p>
            <a:r>
              <a:rPr lang="en-US" dirty="0"/>
              <a:t>Trauma is invisible force that keeps us running, restless, in pursuit of some intangible  goal. Caught up in some unnecessary activity. Addiction. Compulsion. Distractions. Makes us escape into thinking. Makes the body feel unsafe. Makes the present moment into an enemy. If we slow down. If we stop. If we rest. If we simply do nothing. Then we will have to face…ourselves. We will have to face buried feelings. All the shit we were running from. All the darkness. The gunk. The muck. The longlines. The ache and the boredom. The night and the emptiness. Trauma says “Run” Trauma says “Do not stop” Trauma says just keep going. Trauma says “stopping is unsafe.” We start by proving to ourselves that it is safe to rest. Safe to be still. Safe to do nothing. Just for a moment. Safe to think our thoughts and feel our feelings. And not “fix” the moment in any way. We can begin-one moment at a time-to digest all the undigested things inside. Stay with sadness for a moment longer. Be present with our joy or shame for an instant more. Breathe into our anxiety instead of running from it. Become curious about discomfort instead of distracting ourselves with unnecessary food., drink, cleaning, drugs, sex, shopping, internet, thinking, talking, overworking, yoga, seeking, more thinking, rumination, fantasy and false hope. We can challenge the core story at the heart of trauma. That the present moment is unsafe. That the body is somehow working against us. That feelings, sensations, or thoughts are dangerous. That stillness and silence equal nonexistence and death. And that we have to “do” something in order to be worthy, and loved and whole. It takes courage to stop running. It takes courage o lean into the storm. It takes courage to touch the darkness inside with infinite light of our curious attention. It takes courage to break the addiction to futures. And be present and breathe and know. </a:t>
            </a:r>
          </a:p>
        </p:txBody>
      </p:sp>
      <p:sp>
        <p:nvSpPr>
          <p:cNvPr id="4" name="Slide Number Placeholder 3"/>
          <p:cNvSpPr>
            <a:spLocks noGrp="1"/>
          </p:cNvSpPr>
          <p:nvPr>
            <p:ph type="sldNum" sz="quarter" idx="5"/>
          </p:nvPr>
        </p:nvSpPr>
        <p:spPr/>
        <p:txBody>
          <a:bodyPr/>
          <a:lstStyle/>
          <a:p>
            <a:fld id="{06BCCA47-E284-4446-B0F4-DE017D8D1156}" type="slidenum">
              <a:rPr lang="en-US" smtClean="0"/>
              <a:t>25</a:t>
            </a:fld>
            <a:endParaRPr lang="en-US" dirty="0"/>
          </a:p>
        </p:txBody>
      </p:sp>
    </p:spTree>
    <p:extLst>
      <p:ext uri="{BB962C8B-B14F-4D97-AF65-F5344CB8AC3E}">
        <p14:creationId xmlns:p14="http://schemas.microsoft.com/office/powerpoint/2010/main" val="2530425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26</a:t>
            </a:fld>
            <a:endParaRPr lang="en-US" dirty="0"/>
          </a:p>
        </p:txBody>
      </p:sp>
    </p:spTree>
    <p:extLst>
      <p:ext uri="{BB962C8B-B14F-4D97-AF65-F5344CB8AC3E}">
        <p14:creationId xmlns:p14="http://schemas.microsoft.com/office/powerpoint/2010/main" val="789290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AWAY MESSAGE: HELP IS ON THE WAY!!!!!!!!!!!!!</a:t>
            </a:r>
          </a:p>
          <a:p>
            <a:endParaRPr lang="en-US" dirty="0"/>
          </a:p>
          <a:p>
            <a:r>
              <a:rPr lang="en-US" dirty="0"/>
              <a:t>We are here to continue to support you and WE LOVE YOU AND ALL YOU DO TO KEEP US SAFE</a:t>
            </a:r>
          </a:p>
          <a:p>
            <a:endParaRPr lang="en-US" dirty="0"/>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27</a:t>
            </a:fld>
            <a:endParaRPr lang="en-US" dirty="0"/>
          </a:p>
        </p:txBody>
      </p:sp>
    </p:spTree>
    <p:extLst>
      <p:ext uri="{BB962C8B-B14F-4D97-AF65-F5344CB8AC3E}">
        <p14:creationId xmlns:p14="http://schemas.microsoft.com/office/powerpoint/2010/main" val="197060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I’ve been treating you guys for years…</a:t>
            </a:r>
          </a:p>
          <a:p>
            <a:pPr marL="0" marR="0">
              <a:lnSpc>
                <a:spcPct val="107000"/>
              </a:lnSpc>
              <a:spcBef>
                <a:spcPts val="0"/>
              </a:spcBef>
              <a:spcAft>
                <a:spcPts val="0"/>
              </a:spcAft>
            </a:pPr>
            <a:endParaRPr lang="en-US" sz="1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 know your tough </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We know you are tough</a:t>
            </a:r>
          </a:p>
          <a:p>
            <a:pPr marL="171450" marR="0" indent="-171450">
              <a:lnSpc>
                <a:spcPct val="107000"/>
              </a:lnSpc>
              <a:spcBef>
                <a:spcPts val="0"/>
              </a:spcBef>
              <a:spcAft>
                <a:spcPts val="0"/>
              </a:spcAf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 lot of you have family generational trauma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a:solidFill>
                  <a:srgbClr val="FF0000"/>
                </a:solidFill>
              </a:rPr>
              <a:t>Mentally Healthy first responders  deal with their stuff</a:t>
            </a:r>
          </a:p>
          <a:p>
            <a:pPr marL="171450" marR="0" indent="-171450">
              <a:lnSpc>
                <a:spcPct val="107000"/>
              </a:lnSpc>
              <a:spcBef>
                <a:spcPts val="0"/>
              </a:spcBef>
              <a:spcAft>
                <a:spcPts val="0"/>
              </a:spcAft>
              <a:buFont typeface="Arial" panose="020B0604020202020204" pitchFamily="34" charset="0"/>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CCA47-E284-4446-B0F4-DE017D8D1156}" type="slidenum">
              <a:rPr lang="en-US" smtClean="0"/>
              <a:t>3</a:t>
            </a:fld>
            <a:endParaRPr lang="en-US" dirty="0"/>
          </a:p>
        </p:txBody>
      </p:sp>
    </p:spTree>
    <p:extLst>
      <p:ext uri="{BB962C8B-B14F-4D97-AF65-F5344CB8AC3E}">
        <p14:creationId xmlns:p14="http://schemas.microsoft.com/office/powerpoint/2010/main" val="117687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Highest risk for SUICIDE in First Responders: </a:t>
            </a:r>
          </a:p>
          <a:p>
            <a:pPr marL="628650" lvl="1" indent="-171450">
              <a:buFont typeface="Arial" panose="020B0604020202020204" pitchFamily="34" charset="0"/>
              <a:buChar char="•"/>
            </a:pPr>
            <a:r>
              <a:rPr lang="en-US" b="0" i="0" dirty="0">
                <a:solidFill>
                  <a:srgbClr val="000000"/>
                </a:solidFill>
                <a:effectLst/>
                <a:latin typeface="Open Sans" panose="020B0606030504020204" pitchFamily="34" charset="0"/>
              </a:rPr>
              <a:t>23% in male officers</a:t>
            </a:r>
          </a:p>
          <a:p>
            <a:pPr marL="628650" lvl="1" indent="-171450">
              <a:buFont typeface="Arial" panose="020B0604020202020204" pitchFamily="34" charset="0"/>
              <a:buChar char="•"/>
            </a:pPr>
            <a:r>
              <a:rPr lang="en-US" b="0" i="0" u="sng" dirty="0">
                <a:solidFill>
                  <a:srgbClr val="075290"/>
                </a:solidFill>
                <a:effectLst/>
                <a:latin typeface="Open Sans" panose="020B0606030504020204" pitchFamily="34" charset="0"/>
                <a:hlinkClick r:id="rId3"/>
              </a:rPr>
              <a:t>Surgeon General’s “Call to Action to Implement the National Strategy for Suicide Prevention</a:t>
            </a:r>
            <a:r>
              <a:rPr lang="en-US" b="0" i="0" dirty="0">
                <a:solidFill>
                  <a:srgbClr val="000000"/>
                </a:solidFill>
                <a:effectLst/>
                <a:latin typeface="Open Sans" panose="020B0606030504020204" pitchFamily="34" charset="0"/>
              </a:rPr>
              <a:t>” highlighted suicides as a significant public health problem. </a:t>
            </a:r>
          </a:p>
          <a:p>
            <a:pPr lvl="1"/>
            <a:r>
              <a:rPr lang="en-US" b="0" i="0" dirty="0">
                <a:solidFill>
                  <a:srgbClr val="000000"/>
                </a:solidFill>
                <a:effectLst/>
                <a:latin typeface="Open Sans" panose="020B0606030504020204" pitchFamily="34" charset="0"/>
              </a:rPr>
              <a:t>In 2020, there were 47,500 suicide fatalities in the U.S. and an estimated 1.4 million suicide attempts</a:t>
            </a:r>
            <a:r>
              <a:rPr lang="en-US" b="0" i="0" u="sng" dirty="0">
                <a:solidFill>
                  <a:srgbClr val="075290"/>
                </a:solidFill>
                <a:effectLst/>
                <a:latin typeface="Open Sans" panose="020B0606030504020204" pitchFamily="34" charset="0"/>
              </a:rPr>
              <a:t>. </a:t>
            </a:r>
          </a:p>
          <a:p>
            <a:pPr lvl="1"/>
            <a:r>
              <a:rPr lang="en-US" dirty="0"/>
              <a:t>Officers with burnout showed significantly greater suicide risk, with a 117 percent greater likelihood of suicidal thoughts for officers who reported burnout at work </a:t>
            </a:r>
            <a:endParaRPr lang="en-US" b="0" i="0" u="sng" dirty="0">
              <a:solidFill>
                <a:srgbClr val="07529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4</a:t>
            </a:fld>
            <a:endParaRPr lang="en-US" dirty="0"/>
          </a:p>
        </p:txBody>
      </p:sp>
    </p:spTree>
    <p:extLst>
      <p:ext uri="{BB962C8B-B14F-4D97-AF65-F5344CB8AC3E}">
        <p14:creationId xmlns:p14="http://schemas.microsoft.com/office/powerpoint/2010/main" val="188666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i="0" dirty="0">
                <a:solidFill>
                  <a:srgbClr val="000000"/>
                </a:solidFill>
                <a:effectLst/>
                <a:latin typeface="Open Sans" panose="020B0606030504020204" pitchFamily="34" charset="0"/>
              </a:rPr>
              <a:t>IF YOU DON’T DEAL WITH OUR STUFF YOUR STUFF DEALS WITH YOU</a:t>
            </a:r>
          </a:p>
          <a:p>
            <a:pPr marL="0" marR="0">
              <a:lnSpc>
                <a:spcPct val="107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You must learn how to put your oxygen mask on FIRST!!!!!!!!!!!!!!!!</a:t>
            </a:r>
          </a:p>
          <a:p>
            <a:pPr marL="0" marR="0">
              <a:lnSpc>
                <a:spcPct val="107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ME FIRST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CCA47-E284-4446-B0F4-DE017D8D1156}" type="slidenum">
              <a:rPr lang="en-US" smtClean="0"/>
              <a:t>5</a:t>
            </a:fld>
            <a:endParaRPr lang="en-US" dirty="0"/>
          </a:p>
        </p:txBody>
      </p:sp>
    </p:spTree>
    <p:extLst>
      <p:ext uri="{BB962C8B-B14F-4D97-AF65-F5344CB8AC3E}">
        <p14:creationId xmlns:p14="http://schemas.microsoft.com/office/powerpoint/2010/main" val="200539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TRAUMA IS YOUR JOB!!!!!!!!!!!!!!!!!!!!!!!</a:t>
            </a:r>
          </a:p>
          <a:p>
            <a:endParaRPr lang="en-US" dirty="0"/>
          </a:p>
          <a:p>
            <a:r>
              <a:rPr lang="en-US" dirty="0"/>
              <a:t>84% have experienced a Trauma. General population 8%</a:t>
            </a:r>
          </a:p>
          <a:p>
            <a:r>
              <a:rPr lang="en-US" dirty="0"/>
              <a:t>What is a Trauma </a:t>
            </a:r>
          </a:p>
          <a:p>
            <a:r>
              <a:rPr lang="en-US" dirty="0"/>
              <a:t>Anything Deeply Distressing that you can’t stop thinking about</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6</a:t>
            </a:fld>
            <a:endParaRPr lang="en-US" dirty="0"/>
          </a:p>
        </p:txBody>
      </p:sp>
    </p:spTree>
    <p:extLst>
      <p:ext uri="{BB962C8B-B14F-4D97-AF65-F5344CB8AC3E}">
        <p14:creationId xmlns:p14="http://schemas.microsoft.com/office/powerpoint/2010/main" val="151653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Glacial Indifference"/>
              </a:rPr>
              <a:t>General population 7-12 in a lifetime. First responders acute or chronic is 27-32%</a:t>
            </a:r>
          </a:p>
          <a:p>
            <a:pPr algn="l" fontAlgn="base"/>
            <a:r>
              <a:rPr lang="en-US" b="0" i="0" dirty="0">
                <a:solidFill>
                  <a:srgbClr val="000000"/>
                </a:solidFill>
                <a:effectLst/>
                <a:latin typeface="Glacial Indifference"/>
              </a:rPr>
              <a:t>Signs of PTSD</a:t>
            </a:r>
          </a:p>
          <a:p>
            <a:pPr algn="l" fontAlgn="base"/>
            <a:r>
              <a:rPr lang="en-US" b="0" i="0" dirty="0">
                <a:solidFill>
                  <a:srgbClr val="000000"/>
                </a:solidFill>
                <a:effectLst/>
                <a:latin typeface="Glacial Indifference"/>
              </a:rPr>
              <a:t>1.Reliving the event, which can cause feelings of fear, nightmares, or the sense that you’re experiencing the event all over again.</a:t>
            </a:r>
          </a:p>
          <a:p>
            <a:pPr algn="l" fontAlgn="base"/>
            <a:r>
              <a:rPr lang="en-US" b="0" i="0" dirty="0">
                <a:solidFill>
                  <a:srgbClr val="000000"/>
                </a:solidFill>
                <a:effectLst/>
                <a:latin typeface="Glacial Indifference"/>
              </a:rPr>
              <a:t>2. Avoiding situations that serve as reminders of the trauma, such as not talking about the event, avoiding crowds or driving, or whatever else may remind you of what happened.</a:t>
            </a:r>
          </a:p>
          <a:p>
            <a:pPr algn="l" fontAlgn="base"/>
            <a:r>
              <a:rPr lang="en-US" b="0" i="0" dirty="0">
                <a:solidFill>
                  <a:srgbClr val="000000"/>
                </a:solidFill>
                <a:effectLst/>
                <a:latin typeface="Glacial Indifference"/>
              </a:rPr>
              <a:t>3. Experiencing negative changes in your emotions or beliefs, such as no longer having loving feelings toward other people, or taking on a negative worldview.</a:t>
            </a:r>
          </a:p>
          <a:p>
            <a:pPr algn="l" fontAlgn="base"/>
            <a:r>
              <a:rPr lang="en-US" b="0" i="0" dirty="0">
                <a:solidFill>
                  <a:srgbClr val="000000"/>
                </a:solidFill>
                <a:effectLst/>
                <a:latin typeface="Glacial Indifference"/>
              </a:rPr>
              <a:t>4. Feeling hyper-aroused, also known as feeling overstimulated. The VA refers to this as “feeling keyed up.” This sometimes causes you to feel very irritable, lose sleep, have trouble concentrating, or startle easily.</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7</a:t>
            </a:fld>
            <a:endParaRPr lang="en-US" dirty="0"/>
          </a:p>
        </p:txBody>
      </p:sp>
    </p:spTree>
    <p:extLst>
      <p:ext uri="{BB962C8B-B14F-4D97-AF65-F5344CB8AC3E}">
        <p14:creationId xmlns:p14="http://schemas.microsoft.com/office/powerpoint/2010/main" val="76555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None/>
            </a:pPr>
            <a:r>
              <a:rPr lang="en-US" sz="1200" b="1" dirty="0">
                <a:solidFill>
                  <a:srgbClr val="000000"/>
                </a:solidFill>
              </a:rPr>
              <a:t>General Population is 8% </a:t>
            </a:r>
          </a:p>
          <a:p>
            <a:pPr marL="914400" lvl="2" indent="0">
              <a:buNone/>
            </a:pPr>
            <a:r>
              <a:rPr lang="en-US" sz="1200" b="1" dirty="0">
                <a:solidFill>
                  <a:srgbClr val="000000"/>
                </a:solidFill>
              </a:rPr>
              <a:t>32% in women at some point in their career </a:t>
            </a:r>
          </a:p>
          <a:p>
            <a:pPr marL="914400" lvl="2" indent="0">
              <a:buNone/>
            </a:pPr>
            <a:r>
              <a:rPr lang="en-US" sz="1200" b="1" dirty="0">
                <a:solidFill>
                  <a:srgbClr val="000000"/>
                </a:solidFill>
              </a:rPr>
              <a:t>25% in men</a:t>
            </a:r>
          </a:p>
          <a:p>
            <a:pPr marL="914400" lvl="2" indent="0">
              <a:buNone/>
            </a:pPr>
            <a:r>
              <a:rPr lang="en-US" sz="1200" b="1" dirty="0"/>
              <a:t>50 % of firefighter deaths are due to untreated mental health diagnoses (SUD, Suicide)</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8</a:t>
            </a:fld>
            <a:endParaRPr lang="en-US" dirty="0"/>
          </a:p>
        </p:txBody>
      </p:sp>
    </p:spTree>
    <p:extLst>
      <p:ext uri="{BB962C8B-B14F-4D97-AF65-F5344CB8AC3E}">
        <p14:creationId xmlns:p14="http://schemas.microsoft.com/office/powerpoint/2010/main" val="47691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Open Sans" panose="020B0606030504020204" pitchFamily="34" charset="0"/>
              </a:rPr>
              <a:t>Depression: </a:t>
            </a:r>
          </a:p>
          <a:p>
            <a:pPr lvl="1"/>
            <a:r>
              <a:rPr lang="en-US" dirty="0">
                <a:solidFill>
                  <a:srgbClr val="000000"/>
                </a:solidFill>
                <a:latin typeface="Open Sans" panose="020B0606030504020204" pitchFamily="34" charset="0"/>
              </a:rPr>
              <a:t>Meta-analysis showed that 24.7-47.7% (after 9/11)</a:t>
            </a:r>
          </a:p>
          <a:p>
            <a:endParaRPr lang="en-US" dirty="0">
              <a:solidFill>
                <a:srgbClr val="000000"/>
              </a:solidFill>
              <a:latin typeface="Open Sans" panose="020B0606030504020204" pitchFamily="34" charset="0"/>
            </a:endParaRPr>
          </a:p>
          <a:p>
            <a:pPr lvl="1"/>
            <a:r>
              <a:rPr lang="en-US" b="1" u="sng" dirty="0">
                <a:solidFill>
                  <a:srgbClr val="000000"/>
                </a:solidFill>
                <a:latin typeface="Open Sans" panose="020B0606030504020204" pitchFamily="34" charset="0"/>
              </a:rPr>
              <a:t>FITNESS FOR DUTY </a:t>
            </a:r>
          </a:p>
          <a:p>
            <a:pPr marL="171450" marR="0" indent="-171450">
              <a:lnSpc>
                <a:spcPct val="107000"/>
              </a:lnSpc>
              <a:spcBef>
                <a:spcPts val="0"/>
              </a:spcBef>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I also know you present yourselves in a </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overly favorable light </a:t>
            </a:r>
            <a:r>
              <a:rPr lang="en-US" dirty="0">
                <a:effectLst/>
                <a:latin typeface="Calibri" panose="020F0502020204030204" pitchFamily="34" charset="0"/>
                <a:ea typeface="Times New Roman" panose="02020603050405020304" pitchFamily="18" charset="0"/>
                <a:cs typeface="Times New Roman" panose="02020603050405020304" pitchFamily="18" charset="0"/>
              </a:rPr>
              <a:t>and </a:t>
            </a:r>
          </a:p>
          <a:p>
            <a:pPr marL="0" marR="0" indent="0">
              <a:lnSpc>
                <a:spcPct val="107000"/>
              </a:lnSpc>
              <a:spcBef>
                <a:spcPts val="0"/>
              </a:spcBef>
              <a:spcAft>
                <a:spcPts val="0"/>
              </a:spcAft>
              <a:buFont typeface="Arial" panose="020B0604020202020204" pitchFamily="34" charset="0"/>
              <a:buNone/>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RESULTS: OCPD </a:t>
            </a:r>
          </a:p>
          <a:p>
            <a:pPr marL="171450" marR="0" indent="-171450">
              <a:lnSpc>
                <a:spcPct val="107000"/>
              </a:lnSpc>
              <a:spcBef>
                <a:spcPts val="0"/>
              </a:spcBef>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Preoccupied with rules, overly devoted to work, perfectionistic, ridged and stubborn, reluctant to delegate</a:t>
            </a:r>
          </a:p>
          <a:p>
            <a:pPr marL="0" marR="0" indent="0">
              <a:lnSpc>
                <a:spcPct val="107000"/>
              </a:lnSpc>
              <a:spcBef>
                <a:spcPts val="0"/>
              </a:spcBef>
              <a:spcAft>
                <a:spcPts val="0"/>
              </a:spcAft>
              <a:buFont typeface="Arial" panose="020B0604020202020204" pitchFamily="34" charset="0"/>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CONSEQUENCES </a:t>
            </a:r>
          </a:p>
          <a:p>
            <a:pPr marL="0" marR="0" indent="0">
              <a:lnSpc>
                <a:spcPct val="107000"/>
              </a:lnSpc>
              <a:spcBef>
                <a:spcPts val="0"/>
              </a:spcBef>
              <a:spcAft>
                <a:spcPts val="0"/>
              </a:spcAft>
              <a:buFont typeface="Arial" panose="020B0604020202020204" pitchFamily="34" charset="0"/>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--HURTS Relationships </a:t>
            </a:r>
          </a:p>
          <a:p>
            <a:endParaRPr lang="en-US" dirty="0"/>
          </a:p>
        </p:txBody>
      </p:sp>
      <p:sp>
        <p:nvSpPr>
          <p:cNvPr id="4" name="Slide Number Placeholder 3"/>
          <p:cNvSpPr>
            <a:spLocks noGrp="1"/>
          </p:cNvSpPr>
          <p:nvPr>
            <p:ph type="sldNum" sz="quarter" idx="5"/>
          </p:nvPr>
        </p:nvSpPr>
        <p:spPr/>
        <p:txBody>
          <a:bodyPr/>
          <a:lstStyle/>
          <a:p>
            <a:fld id="{06BCCA47-E284-4446-B0F4-DE017D8D1156}" type="slidenum">
              <a:rPr lang="en-US" smtClean="0"/>
              <a:t>9</a:t>
            </a:fld>
            <a:endParaRPr lang="en-US" dirty="0"/>
          </a:p>
        </p:txBody>
      </p:sp>
    </p:spTree>
    <p:extLst>
      <p:ext uri="{BB962C8B-B14F-4D97-AF65-F5344CB8AC3E}">
        <p14:creationId xmlns:p14="http://schemas.microsoft.com/office/powerpoint/2010/main" val="156304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351961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14350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57060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348705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2589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268439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1501273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122334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110288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223500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326350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285279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102574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220116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361605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9A4AD2-56A2-46FE-AE34-41AA3FD0317B}"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5FBED-ED1C-4ACC-9980-052C878A3D83}" type="slidenum">
              <a:rPr lang="en-US" smtClean="0"/>
              <a:t>‹#›</a:t>
            </a:fld>
            <a:endParaRPr lang="en-US" dirty="0"/>
          </a:p>
        </p:txBody>
      </p:sp>
    </p:spTree>
    <p:extLst>
      <p:ext uri="{BB962C8B-B14F-4D97-AF65-F5344CB8AC3E}">
        <p14:creationId xmlns:p14="http://schemas.microsoft.com/office/powerpoint/2010/main" val="61322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9A4AD2-56A2-46FE-AE34-41AA3FD0317B}" type="datetimeFigureOut">
              <a:rPr lang="en-US" smtClean="0"/>
              <a:t>5/1/2023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15FBED-ED1C-4ACC-9980-052C878A3D83}" type="slidenum">
              <a:rPr lang="en-US" smtClean="0"/>
              <a:t>‹#›</a:t>
            </a:fld>
            <a:endParaRPr lang="en-US" dirty="0"/>
          </a:p>
        </p:txBody>
      </p:sp>
    </p:spTree>
    <p:extLst>
      <p:ext uri="{BB962C8B-B14F-4D97-AF65-F5344CB8AC3E}">
        <p14:creationId xmlns:p14="http://schemas.microsoft.com/office/powerpoint/2010/main" val="31609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www.pngall.com/bacon-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alth.gov/healthypeople/tools-action/browse-evidence-based-resources/surgeon-generals-call-action-implement-national-strategy-suicide-preven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2689-B9A4-40D8-A768-886E4E0FC532}"/>
              </a:ext>
            </a:extLst>
          </p:cNvPr>
          <p:cNvSpPr>
            <a:spLocks noGrp="1"/>
          </p:cNvSpPr>
          <p:nvPr>
            <p:ph type="ctrTitle"/>
          </p:nvPr>
        </p:nvSpPr>
        <p:spPr>
          <a:xfrm>
            <a:off x="1507067" y="1440034"/>
            <a:ext cx="7766936" cy="1646302"/>
          </a:xfrm>
        </p:spPr>
        <p:txBody>
          <a:bodyPr>
            <a:noAutofit/>
          </a:bodyPr>
          <a:lstStyle/>
          <a:p>
            <a:pPr algn="ctr"/>
            <a:r>
              <a:rPr lang="en-US" sz="6000" b="1" dirty="0"/>
              <a:t>WHEN HEROS NEED </a:t>
            </a:r>
            <a:br>
              <a:rPr lang="en-US" sz="6000" b="1" dirty="0"/>
            </a:br>
            <a:r>
              <a:rPr lang="en-US" sz="6000" b="1" dirty="0"/>
              <a:t>HELP HEALING</a:t>
            </a:r>
          </a:p>
        </p:txBody>
      </p:sp>
      <p:sp>
        <p:nvSpPr>
          <p:cNvPr id="3" name="Subtitle 2">
            <a:extLst>
              <a:ext uri="{FF2B5EF4-FFF2-40B4-BE49-F238E27FC236}">
                <a16:creationId xmlns:a16="http://schemas.microsoft.com/office/drawing/2014/main" id="{DCF9FAD9-5F19-409C-95C4-1B704FFCB4F0}"/>
              </a:ext>
            </a:extLst>
          </p:cNvPr>
          <p:cNvSpPr>
            <a:spLocks noGrp="1"/>
          </p:cNvSpPr>
          <p:nvPr>
            <p:ph type="subTitle" idx="1"/>
          </p:nvPr>
        </p:nvSpPr>
        <p:spPr/>
        <p:txBody>
          <a:bodyPr>
            <a:normAutofit lnSpcReduction="10000"/>
          </a:bodyPr>
          <a:lstStyle/>
          <a:p>
            <a:r>
              <a:rPr lang="en-US" dirty="0"/>
              <a:t>Alyssa Killebrew, Ph.D.</a:t>
            </a:r>
          </a:p>
          <a:p>
            <a:r>
              <a:rPr lang="en-US" dirty="0"/>
              <a:t>Clinical Psychologist </a:t>
            </a:r>
          </a:p>
          <a:p>
            <a:r>
              <a:rPr lang="en-US" dirty="0"/>
              <a:t>Killebrew Psychological Services</a:t>
            </a:r>
          </a:p>
        </p:txBody>
      </p:sp>
      <p:pic>
        <p:nvPicPr>
          <p:cNvPr id="4" name="Picture 2" descr="Killebrew Psychological Services">
            <a:extLst>
              <a:ext uri="{FF2B5EF4-FFF2-40B4-BE49-F238E27FC236}">
                <a16:creationId xmlns:a16="http://schemas.microsoft.com/office/drawing/2014/main" id="{0B6478D5-3EBB-E675-CF58-009B321BC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71" y="4333526"/>
            <a:ext cx="4114800" cy="213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6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F3C9-3646-3826-FFCC-D41245ADDED9}"/>
              </a:ext>
            </a:extLst>
          </p:cNvPr>
          <p:cNvSpPr>
            <a:spLocks noGrp="1"/>
          </p:cNvSpPr>
          <p:nvPr>
            <p:ph type="title"/>
          </p:nvPr>
        </p:nvSpPr>
        <p:spPr>
          <a:xfrm>
            <a:off x="677334" y="419895"/>
            <a:ext cx="6359086" cy="1320800"/>
          </a:xfrm>
        </p:spPr>
        <p:txBody>
          <a:bodyPr>
            <a:noAutofit/>
          </a:bodyPr>
          <a:lstStyle/>
          <a:p>
            <a:r>
              <a:rPr lang="en-US" sz="5400" dirty="0"/>
              <a:t>First Responders often have ATYPICAL  Symptoms of Depression</a:t>
            </a:r>
          </a:p>
        </p:txBody>
      </p:sp>
      <p:sp>
        <p:nvSpPr>
          <p:cNvPr id="3" name="Content Placeholder 2">
            <a:extLst>
              <a:ext uri="{FF2B5EF4-FFF2-40B4-BE49-F238E27FC236}">
                <a16:creationId xmlns:a16="http://schemas.microsoft.com/office/drawing/2014/main" id="{1F74D15D-5118-E819-B40D-B618C7455DC8}"/>
              </a:ext>
            </a:extLst>
          </p:cNvPr>
          <p:cNvSpPr>
            <a:spLocks noGrp="1"/>
          </p:cNvSpPr>
          <p:nvPr>
            <p:ph idx="1"/>
          </p:nvPr>
        </p:nvSpPr>
        <p:spPr/>
        <p:txBody>
          <a:bodyPr>
            <a:normAutofit/>
          </a:bodyPr>
          <a:lstStyle/>
          <a:p>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4924420" cy="6858000"/>
          </a:xfrm>
          <a:prstGeom prst="rect">
            <a:avLst/>
          </a:prstGeom>
        </p:spPr>
      </p:pic>
    </p:spTree>
    <p:extLst>
      <p:ext uri="{BB962C8B-B14F-4D97-AF65-F5344CB8AC3E}">
        <p14:creationId xmlns:p14="http://schemas.microsoft.com/office/powerpoint/2010/main" val="26028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5884E8DA-D353-AD7B-743C-F8FE821457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599" y="440774"/>
            <a:ext cx="9368991" cy="491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7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FFC2-63A3-49C0-9638-BE7C9D681C81}"/>
              </a:ext>
            </a:extLst>
          </p:cNvPr>
          <p:cNvSpPr>
            <a:spLocks noGrp="1"/>
          </p:cNvSpPr>
          <p:nvPr>
            <p:ph type="title"/>
          </p:nvPr>
        </p:nvSpPr>
        <p:spPr/>
        <p:txBody>
          <a:bodyPr/>
          <a:lstStyle/>
          <a:p>
            <a:r>
              <a:rPr lang="en-US" b="1" dirty="0"/>
              <a:t>When to seek out professional help </a:t>
            </a:r>
          </a:p>
        </p:txBody>
      </p:sp>
      <p:pic>
        <p:nvPicPr>
          <p:cNvPr id="6" name="Content Placeholder 5">
            <a:extLst>
              <a:ext uri="{FF2B5EF4-FFF2-40B4-BE49-F238E27FC236}">
                <a16:creationId xmlns:a16="http://schemas.microsoft.com/office/drawing/2014/main" id="{03BED761-D023-9812-368A-43184657C25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3002" y="1485901"/>
            <a:ext cx="4609988" cy="4556125"/>
          </a:xfrm>
        </p:spPr>
      </p:pic>
      <p:sp>
        <p:nvSpPr>
          <p:cNvPr id="4" name="Content Placeholder 3">
            <a:extLst>
              <a:ext uri="{FF2B5EF4-FFF2-40B4-BE49-F238E27FC236}">
                <a16:creationId xmlns:a16="http://schemas.microsoft.com/office/drawing/2014/main" id="{E4CCD644-2EBB-457D-AA8A-25AD549C5B50}"/>
              </a:ext>
            </a:extLst>
          </p:cNvPr>
          <p:cNvSpPr>
            <a:spLocks noGrp="1"/>
          </p:cNvSpPr>
          <p:nvPr>
            <p:ph sz="half" idx="2"/>
          </p:nvPr>
        </p:nvSpPr>
        <p:spPr>
          <a:xfrm>
            <a:off x="4861369" y="1485901"/>
            <a:ext cx="4412635" cy="4555462"/>
          </a:xfrm>
        </p:spPr>
        <p:txBody>
          <a:bodyPr>
            <a:normAutofit/>
          </a:bodyPr>
          <a:lstStyle/>
          <a:p>
            <a:endParaRPr lang="en-US" dirty="0"/>
          </a:p>
        </p:txBody>
      </p:sp>
    </p:spTree>
    <p:extLst>
      <p:ext uri="{BB962C8B-B14F-4D97-AF65-F5344CB8AC3E}">
        <p14:creationId xmlns:p14="http://schemas.microsoft.com/office/powerpoint/2010/main" val="9223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E7EB-7199-AD5C-74A6-2ED772FB426F}"/>
              </a:ext>
            </a:extLst>
          </p:cNvPr>
          <p:cNvSpPr>
            <a:spLocks noGrp="1"/>
          </p:cNvSpPr>
          <p:nvPr>
            <p:ph type="title"/>
          </p:nvPr>
        </p:nvSpPr>
        <p:spPr>
          <a:xfrm>
            <a:off x="2278506" y="584616"/>
            <a:ext cx="6995496" cy="1345784"/>
          </a:xfrm>
        </p:spPr>
        <p:txBody>
          <a:bodyPr/>
          <a:lstStyle/>
          <a:p>
            <a:r>
              <a:rPr lang="en-US" dirty="0"/>
              <a:t>GOOD NEWS</a:t>
            </a:r>
          </a:p>
        </p:txBody>
      </p:sp>
      <p:sp>
        <p:nvSpPr>
          <p:cNvPr id="3" name="Content Placeholder 2">
            <a:extLst>
              <a:ext uri="{FF2B5EF4-FFF2-40B4-BE49-F238E27FC236}">
                <a16:creationId xmlns:a16="http://schemas.microsoft.com/office/drawing/2014/main" id="{87CBCF82-9B28-730A-0762-73DAD4C70ED4}"/>
              </a:ext>
            </a:extLst>
          </p:cNvPr>
          <p:cNvSpPr>
            <a:spLocks noGrp="1"/>
          </p:cNvSpPr>
          <p:nvPr>
            <p:ph idx="1"/>
          </p:nvPr>
        </p:nvSpPr>
        <p:spPr>
          <a:xfrm>
            <a:off x="677334" y="1590745"/>
            <a:ext cx="8596668" cy="3880773"/>
          </a:xfrm>
        </p:spPr>
        <p:txBody>
          <a:bodyPr>
            <a:normAutofit/>
          </a:bodyPr>
          <a:lstStyle/>
          <a:p>
            <a:pPr>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Mental Illness is treatable</a:t>
            </a:r>
          </a:p>
          <a:p>
            <a:pPr lvl="1">
              <a:lnSpc>
                <a:spcPct val="107000"/>
              </a:lnSpc>
              <a:spcBef>
                <a:spcPts val="0"/>
              </a:spcBef>
            </a:pPr>
            <a:r>
              <a:rPr lang="en-US" sz="2400" dirty="0">
                <a:latin typeface="Calibri" panose="020F0502020204030204" pitchFamily="34" charset="0"/>
                <a:ea typeface="Times New Roman" panose="02020603050405020304" pitchFamily="18" charset="0"/>
                <a:cs typeface="Times New Roman" panose="02020603050405020304" pitchFamily="18" charset="0"/>
              </a:rPr>
              <a:t>Talk therapy is not the only game in town</a:t>
            </a:r>
          </a:p>
          <a:p>
            <a:pPr lvl="1">
              <a:lnSpc>
                <a:spcPct val="107000"/>
              </a:lnSpc>
              <a:spcBef>
                <a:spcPts val="0"/>
              </a:spcBef>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t>What is Experiential THERAPY?</a:t>
            </a:r>
          </a:p>
        </p:txBody>
      </p:sp>
      <p:pic>
        <p:nvPicPr>
          <p:cNvPr id="8198" name="Picture 6">
            <a:extLst>
              <a:ext uri="{FF2B5EF4-FFF2-40B4-BE49-F238E27FC236}">
                <a16:creationId xmlns:a16="http://schemas.microsoft.com/office/drawing/2014/main" id="{8807EAA3-7A27-9333-37E2-E142E6454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50" y="3911184"/>
            <a:ext cx="45148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6B435FD2-9F46-AC89-87D4-B8916AD5E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603" y="3429000"/>
            <a:ext cx="4699885" cy="31355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illebrew Psychological Services">
            <a:extLst>
              <a:ext uri="{FF2B5EF4-FFF2-40B4-BE49-F238E27FC236}">
                <a16:creationId xmlns:a16="http://schemas.microsoft.com/office/drawing/2014/main" id="{3E2F664B-2E75-1527-1C0E-E2CF565F6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602" y="487438"/>
            <a:ext cx="4114800" cy="213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9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D2DE-D5F7-4B25-A561-A8FA9FC89319}"/>
              </a:ext>
            </a:extLst>
          </p:cNvPr>
          <p:cNvSpPr>
            <a:spLocks noGrp="1"/>
          </p:cNvSpPr>
          <p:nvPr>
            <p:ph type="title"/>
          </p:nvPr>
        </p:nvSpPr>
        <p:spPr>
          <a:xfrm>
            <a:off x="677334" y="609599"/>
            <a:ext cx="4652949" cy="3880771"/>
          </a:xfrm>
        </p:spPr>
        <p:txBody>
          <a:bodyPr>
            <a:normAutofit/>
          </a:bodyPr>
          <a:lstStyle/>
          <a:p>
            <a:r>
              <a:rPr lang="en-US" sz="6600" dirty="0"/>
              <a:t>General Mental Health Tips</a:t>
            </a:r>
          </a:p>
        </p:txBody>
      </p:sp>
      <p:sp>
        <p:nvSpPr>
          <p:cNvPr id="3" name="Content Placeholder 2">
            <a:extLst>
              <a:ext uri="{FF2B5EF4-FFF2-40B4-BE49-F238E27FC236}">
                <a16:creationId xmlns:a16="http://schemas.microsoft.com/office/drawing/2014/main" id="{E114A66C-C167-44BF-8B46-01D4DA41BC2A}"/>
              </a:ext>
            </a:extLst>
          </p:cNvPr>
          <p:cNvSpPr>
            <a:spLocks noGrp="1"/>
          </p:cNvSpPr>
          <p:nvPr>
            <p:ph sz="half" idx="1"/>
          </p:nvPr>
        </p:nvSpPr>
        <p:spPr/>
        <p:txBody>
          <a:bodyPr>
            <a:normAutofit/>
          </a:bodyPr>
          <a:lstStyle/>
          <a:p>
            <a:endParaRPr lang="en-US" dirty="0"/>
          </a:p>
          <a:p>
            <a:endParaRPr lang="en-US" dirty="0"/>
          </a:p>
        </p:txBody>
      </p:sp>
      <p:pic>
        <p:nvPicPr>
          <p:cNvPr id="8" name="Picture 7">
            <a:extLst>
              <a:ext uri="{FF2B5EF4-FFF2-40B4-BE49-F238E27FC236}">
                <a16:creationId xmlns:a16="http://schemas.microsoft.com/office/drawing/2014/main" id="{6B1F0A80-9DBF-FDB7-A1C5-3BF4D7A58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219" y="0"/>
            <a:ext cx="6228988" cy="8124028"/>
          </a:xfrm>
          <a:prstGeom prst="rect">
            <a:avLst/>
          </a:prstGeom>
        </p:spPr>
      </p:pic>
      <p:sp>
        <p:nvSpPr>
          <p:cNvPr id="10" name="Content Placeholder 9">
            <a:extLst>
              <a:ext uri="{FF2B5EF4-FFF2-40B4-BE49-F238E27FC236}">
                <a16:creationId xmlns:a16="http://schemas.microsoft.com/office/drawing/2014/main" id="{7C5F2435-99E2-4D2D-7EF3-E68AF9A0322B}"/>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3446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D976-F5D2-4B7D-A712-4C3BBF84445A}"/>
              </a:ext>
            </a:extLst>
          </p:cNvPr>
          <p:cNvSpPr>
            <a:spLocks noGrp="1"/>
          </p:cNvSpPr>
          <p:nvPr>
            <p:ph type="title"/>
          </p:nvPr>
        </p:nvSpPr>
        <p:spPr>
          <a:xfrm>
            <a:off x="677334" y="609599"/>
            <a:ext cx="4206900" cy="1550989"/>
          </a:xfrm>
        </p:spPr>
        <p:txBody>
          <a:bodyPr>
            <a:normAutofit fontScale="90000"/>
          </a:bodyPr>
          <a:lstStyle/>
          <a:p>
            <a:r>
              <a:rPr lang="en-US" dirty="0"/>
              <a:t>DBT: Distress Tolerance for Anxiety and Anger</a:t>
            </a:r>
          </a:p>
        </p:txBody>
      </p:sp>
      <p:sp>
        <p:nvSpPr>
          <p:cNvPr id="3" name="Content Placeholder 2">
            <a:extLst>
              <a:ext uri="{FF2B5EF4-FFF2-40B4-BE49-F238E27FC236}">
                <a16:creationId xmlns:a16="http://schemas.microsoft.com/office/drawing/2014/main" id="{B1DB967B-0531-4906-9B03-462FA7DFA191}"/>
              </a:ext>
            </a:extLst>
          </p:cNvPr>
          <p:cNvSpPr>
            <a:spLocks noGrp="1"/>
          </p:cNvSpPr>
          <p:nvPr>
            <p:ph sz="half" idx="1"/>
          </p:nvPr>
        </p:nvSpPr>
        <p:spPr>
          <a:xfrm>
            <a:off x="564727" y="2830551"/>
            <a:ext cx="4797636" cy="4655819"/>
          </a:xfrm>
        </p:spPr>
        <p:txBody>
          <a:bodyPr>
            <a:normAutofit/>
          </a:bodyPr>
          <a:lstStyle/>
          <a:p>
            <a:r>
              <a:rPr lang="en-US" sz="5400" dirty="0"/>
              <a:t>TIPP</a:t>
            </a:r>
          </a:p>
        </p:txBody>
      </p:sp>
      <p:pic>
        <p:nvPicPr>
          <p:cNvPr id="8" name="Picture 7">
            <a:extLst>
              <a:ext uri="{FF2B5EF4-FFF2-40B4-BE49-F238E27FC236}">
                <a16:creationId xmlns:a16="http://schemas.microsoft.com/office/drawing/2014/main" id="{15106AF9-FACA-7A13-A95F-8EE524C2B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492" y="-10135"/>
            <a:ext cx="6436999" cy="6868135"/>
          </a:xfrm>
          <a:prstGeom prst="rect">
            <a:avLst/>
          </a:prstGeom>
        </p:spPr>
      </p:pic>
    </p:spTree>
    <p:extLst>
      <p:ext uri="{BB962C8B-B14F-4D97-AF65-F5344CB8AC3E}">
        <p14:creationId xmlns:p14="http://schemas.microsoft.com/office/powerpoint/2010/main" val="391285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FDA8-FD3D-9A57-A146-DD3B2644B25B}"/>
              </a:ext>
            </a:extLst>
          </p:cNvPr>
          <p:cNvSpPr>
            <a:spLocks noGrp="1"/>
          </p:cNvSpPr>
          <p:nvPr>
            <p:ph type="title"/>
          </p:nvPr>
        </p:nvSpPr>
        <p:spPr>
          <a:xfrm>
            <a:off x="714933" y="837202"/>
            <a:ext cx="12187683" cy="1796439"/>
          </a:xfrm>
        </p:spPr>
        <p:txBody>
          <a:bodyPr/>
          <a:lstStyle/>
          <a:p>
            <a:r>
              <a:rPr lang="en-US" dirty="0"/>
              <a:t>Mindfulness </a:t>
            </a:r>
          </a:p>
        </p:txBody>
      </p:sp>
      <p:sp>
        <p:nvSpPr>
          <p:cNvPr id="3" name="Content Placeholder 2">
            <a:extLst>
              <a:ext uri="{FF2B5EF4-FFF2-40B4-BE49-F238E27FC236}">
                <a16:creationId xmlns:a16="http://schemas.microsoft.com/office/drawing/2014/main" id="{65AF1C16-9CFB-6D81-D9B9-F2DD83663101}"/>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09F375D1-2DFB-5412-7644-D531F6779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656743"/>
            <a:ext cx="9544189" cy="535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5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7BE1-AC41-12EB-04A9-8126C0CED534}"/>
              </a:ext>
            </a:extLst>
          </p:cNvPr>
          <p:cNvSpPr>
            <a:spLocks noGrp="1"/>
          </p:cNvSpPr>
          <p:nvPr>
            <p:ph type="title"/>
          </p:nvPr>
        </p:nvSpPr>
        <p:spPr/>
        <p:txBody>
          <a:bodyPr/>
          <a:lstStyle/>
          <a:p>
            <a:r>
              <a:rPr lang="en-US" dirty="0"/>
              <a:t>ACCEPTS: Emotion Regulation Skill </a:t>
            </a:r>
          </a:p>
        </p:txBody>
      </p:sp>
      <p:pic>
        <p:nvPicPr>
          <p:cNvPr id="6" name="Content Placeholder 5">
            <a:extLst>
              <a:ext uri="{FF2B5EF4-FFF2-40B4-BE49-F238E27FC236}">
                <a16:creationId xmlns:a16="http://schemas.microsoft.com/office/drawing/2014/main" id="{38B03457-07FD-70F9-5D94-01436BD330B1}"/>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370" y="1299451"/>
            <a:ext cx="7217200" cy="4270176"/>
          </a:xfrm>
        </p:spPr>
      </p:pic>
      <p:sp>
        <p:nvSpPr>
          <p:cNvPr id="4" name="Content Placeholder 3">
            <a:extLst>
              <a:ext uri="{FF2B5EF4-FFF2-40B4-BE49-F238E27FC236}">
                <a16:creationId xmlns:a16="http://schemas.microsoft.com/office/drawing/2014/main" id="{73E57A3C-A74E-3886-F4E3-F06BE8C5C9D0}"/>
              </a:ext>
            </a:extLst>
          </p:cNvPr>
          <p:cNvSpPr>
            <a:spLocks noGrp="1"/>
          </p:cNvSpPr>
          <p:nvPr>
            <p:ph sz="half" idx="2"/>
          </p:nvPr>
        </p:nvSpPr>
        <p:spPr/>
        <p:txBody>
          <a:bodyPr/>
          <a:lstStyle/>
          <a:p>
            <a:pPr marL="0" indent="0">
              <a:buNone/>
            </a:pPr>
            <a:endParaRPr lang="en-US" dirty="0"/>
          </a:p>
        </p:txBody>
      </p:sp>
      <p:sp>
        <p:nvSpPr>
          <p:cNvPr id="7" name="TextBox 6">
            <a:extLst>
              <a:ext uri="{FF2B5EF4-FFF2-40B4-BE49-F238E27FC236}">
                <a16:creationId xmlns:a16="http://schemas.microsoft.com/office/drawing/2014/main" id="{54905590-C4FD-B2FB-2C90-B2447910A0CB}"/>
              </a:ext>
            </a:extLst>
          </p:cNvPr>
          <p:cNvSpPr txBox="1"/>
          <p:nvPr/>
        </p:nvSpPr>
        <p:spPr>
          <a:xfrm>
            <a:off x="677863" y="5338795"/>
            <a:ext cx="4183062" cy="230832"/>
          </a:xfrm>
          <a:prstGeom prst="rect">
            <a:avLst/>
          </a:prstGeom>
          <a:noFill/>
        </p:spPr>
        <p:txBody>
          <a:bodyPr wrap="square" rtlCol="0">
            <a:spAutoFit/>
          </a:bodyPr>
          <a:lstStyle/>
          <a:p>
            <a:r>
              <a:rPr lang="en-US" sz="900">
                <a:hlinkClick r:id="rId4" tooltip="http://www.pngall.com/bacon-png"/>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21322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C3B4-F939-460E-9AB2-391C158073E8}"/>
              </a:ext>
            </a:extLst>
          </p:cNvPr>
          <p:cNvSpPr>
            <a:spLocks noGrp="1"/>
          </p:cNvSpPr>
          <p:nvPr>
            <p:ph type="title"/>
          </p:nvPr>
        </p:nvSpPr>
        <p:spPr/>
        <p:txBody>
          <a:bodyPr/>
          <a:lstStyle/>
          <a:p>
            <a:r>
              <a:rPr lang="en-US" dirty="0"/>
              <a:t>Unsolicited Relationship Tips </a:t>
            </a:r>
          </a:p>
        </p:txBody>
      </p:sp>
      <p:sp>
        <p:nvSpPr>
          <p:cNvPr id="3" name="Content Placeholder 2">
            <a:extLst>
              <a:ext uri="{FF2B5EF4-FFF2-40B4-BE49-F238E27FC236}">
                <a16:creationId xmlns:a16="http://schemas.microsoft.com/office/drawing/2014/main" id="{AEF2EB5C-C832-4263-A1DC-76C609313C24}"/>
              </a:ext>
            </a:extLst>
          </p:cNvPr>
          <p:cNvSpPr>
            <a:spLocks noGrp="1"/>
          </p:cNvSpPr>
          <p:nvPr>
            <p:ph idx="1"/>
          </p:nvPr>
        </p:nvSpPr>
        <p:spPr/>
        <p:txBody>
          <a:bodyPr>
            <a:normAutofit fontScale="92500" lnSpcReduction="10000"/>
          </a:bodyPr>
          <a:lstStyle/>
          <a:p>
            <a:r>
              <a:rPr lang="en-US" dirty="0"/>
              <a:t>Divorce predators w/ 94% accuracy (Gottman and Gottman) </a:t>
            </a:r>
          </a:p>
          <a:p>
            <a:pPr lvl="1"/>
            <a:r>
              <a:rPr lang="en-US" dirty="0"/>
              <a:t>Criticism, Stonewalling, Defensiveness, Contempt</a:t>
            </a:r>
          </a:p>
          <a:p>
            <a:pPr lvl="1"/>
            <a:r>
              <a:rPr lang="en-US" dirty="0"/>
              <a:t>Takes 5 positive interactions for every 1 negative interactions</a:t>
            </a:r>
          </a:p>
          <a:p>
            <a:r>
              <a:rPr lang="en-US" dirty="0"/>
              <a:t>Negotiate </a:t>
            </a:r>
          </a:p>
          <a:p>
            <a:r>
              <a:rPr lang="en-US" dirty="0"/>
              <a:t>Apologize </a:t>
            </a:r>
          </a:p>
          <a:p>
            <a:r>
              <a:rPr lang="en-US" dirty="0"/>
              <a:t>Use Humor</a:t>
            </a:r>
          </a:p>
          <a:p>
            <a:r>
              <a:rPr lang="en-US" dirty="0"/>
              <a:t>Respond don’t react. Be Authentic!!</a:t>
            </a:r>
          </a:p>
          <a:p>
            <a:r>
              <a:rPr lang="en-US" dirty="0"/>
              <a:t>Chose your battles. Want to be right or happy </a:t>
            </a:r>
          </a:p>
          <a:p>
            <a:r>
              <a:rPr lang="en-US" dirty="0"/>
              <a:t>Blame implies intent—Did they really intend to irritate me?</a:t>
            </a:r>
          </a:p>
          <a:p>
            <a:r>
              <a:rPr lang="en-US" dirty="0"/>
              <a:t>Wise Mind</a:t>
            </a:r>
          </a:p>
          <a:p>
            <a:r>
              <a:rPr lang="en-US" dirty="0"/>
              <a:t>Lose the Battle to win the WAR</a:t>
            </a:r>
          </a:p>
          <a:p>
            <a:pPr marL="0" indent="0">
              <a:buNone/>
            </a:pPr>
            <a:endParaRPr lang="en-US" dirty="0"/>
          </a:p>
        </p:txBody>
      </p:sp>
      <p:pic>
        <p:nvPicPr>
          <p:cNvPr id="10242" name="Picture 2">
            <a:extLst>
              <a:ext uri="{FF2B5EF4-FFF2-40B4-BE49-F238E27FC236}">
                <a16:creationId xmlns:a16="http://schemas.microsoft.com/office/drawing/2014/main" id="{FAAA8C51-1F9D-C580-7927-FE11C29BA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673726"/>
            <a:ext cx="410210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833A4E6-BC93-3FF5-F28F-7C00EE4C0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496" y="1673726"/>
            <a:ext cx="6096000" cy="4572000"/>
          </a:xfrm>
          <a:prstGeom prst="rect">
            <a:avLst/>
          </a:prstGeom>
        </p:spPr>
      </p:pic>
    </p:spTree>
    <p:extLst>
      <p:ext uri="{BB962C8B-B14F-4D97-AF65-F5344CB8AC3E}">
        <p14:creationId xmlns:p14="http://schemas.microsoft.com/office/powerpoint/2010/main" val="24794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9FF1-0156-E630-8345-3DD8BE9D05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FA0D77-6F4C-1519-F8FA-211773C566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6429" y="-2595667"/>
            <a:ext cx="6980663" cy="12390676"/>
          </a:xfrm>
        </p:spPr>
      </p:pic>
    </p:spTree>
    <p:extLst>
      <p:ext uri="{BB962C8B-B14F-4D97-AF65-F5344CB8AC3E}">
        <p14:creationId xmlns:p14="http://schemas.microsoft.com/office/powerpoint/2010/main" val="161532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A168D-96DC-3EFD-4CF9-5EF8FB84EDBE}"/>
              </a:ext>
            </a:extLst>
          </p:cNvPr>
          <p:cNvSpPr>
            <a:spLocks noGrp="1"/>
          </p:cNvSpPr>
          <p:nvPr>
            <p:ph idx="1"/>
          </p:nvPr>
        </p:nvSpPr>
        <p:spPr>
          <a:xfrm>
            <a:off x="599274" y="3232977"/>
            <a:ext cx="6930253" cy="4477605"/>
          </a:xfrm>
        </p:spPr>
        <p:txBody>
          <a:bodyPr/>
          <a:lstStyle/>
          <a:p>
            <a:pPr marL="0" indent="0" algn="ctr">
              <a:buNone/>
            </a:pPr>
            <a:r>
              <a:rPr lang="en-US" sz="3600" b="1" dirty="0">
                <a:solidFill>
                  <a:schemeClr val="accent1">
                    <a:lumMod val="75000"/>
                  </a:schemeClr>
                </a:solidFill>
              </a:rPr>
              <a:t>Hopes and Goals for You</a:t>
            </a:r>
          </a:p>
          <a:p>
            <a:pPr lvl="1">
              <a:buSzPct val="100000"/>
              <a:buFont typeface="Wingdings" charset="2"/>
              <a:buChar char="§"/>
            </a:pPr>
            <a:r>
              <a:rPr lang="en-US" sz="3200" dirty="0">
                <a:solidFill>
                  <a:srgbClr val="FF0000"/>
                </a:solidFill>
              </a:rPr>
              <a:t>Balanced in </a:t>
            </a:r>
            <a:r>
              <a:rPr lang="en-US" sz="3200" b="1" u="sng" dirty="0">
                <a:solidFill>
                  <a:srgbClr val="FF0000"/>
                </a:solidFill>
              </a:rPr>
              <a:t>mind/heart</a:t>
            </a:r>
            <a:r>
              <a:rPr lang="en-US" sz="3200" dirty="0">
                <a:solidFill>
                  <a:srgbClr val="FF0000"/>
                </a:solidFill>
              </a:rPr>
              <a:t>, body and spirit</a:t>
            </a:r>
          </a:p>
          <a:p>
            <a:pPr lvl="1">
              <a:buSzPct val="100000"/>
              <a:buFont typeface="Wingdings" charset="2"/>
              <a:buChar char="§"/>
            </a:pPr>
            <a:r>
              <a:rPr lang="en-US" sz="3200" dirty="0">
                <a:solidFill>
                  <a:srgbClr val="FF0000"/>
                </a:solidFill>
              </a:rPr>
              <a:t>Attuned to self and needs</a:t>
            </a:r>
          </a:p>
        </p:txBody>
      </p:sp>
      <p:pic>
        <p:nvPicPr>
          <p:cNvPr id="3074" name="Picture 2">
            <a:extLst>
              <a:ext uri="{FF2B5EF4-FFF2-40B4-BE49-F238E27FC236}">
                <a16:creationId xmlns:a16="http://schemas.microsoft.com/office/drawing/2014/main" id="{8B483825-C0B8-B855-45A7-298CE55B9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26536" cy="2955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illebrew Psychological Services">
            <a:extLst>
              <a:ext uri="{FF2B5EF4-FFF2-40B4-BE49-F238E27FC236}">
                <a16:creationId xmlns:a16="http://schemas.microsoft.com/office/drawing/2014/main" id="{6A71CB7E-02FF-B6C2-ECD7-36610F0CE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528" y="4401932"/>
            <a:ext cx="4114800" cy="213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602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5EA3-167F-FD4E-F49D-51A0A422D4E3}"/>
              </a:ext>
            </a:extLst>
          </p:cNvPr>
          <p:cNvSpPr>
            <a:spLocks noGrp="1"/>
          </p:cNvSpPr>
          <p:nvPr>
            <p:ph type="title"/>
          </p:nvPr>
        </p:nvSpPr>
        <p:spPr>
          <a:xfrm>
            <a:off x="677334" y="609599"/>
            <a:ext cx="4675251" cy="5099825"/>
          </a:xfrm>
        </p:spPr>
        <p:txBody>
          <a:bodyPr>
            <a:normAutofit/>
          </a:bodyPr>
          <a:lstStyle/>
          <a:p>
            <a:r>
              <a:rPr lang="en-US" sz="6600" dirty="0"/>
              <a:t>Teamwork is the Dream work</a:t>
            </a:r>
          </a:p>
        </p:txBody>
      </p:sp>
      <p:pic>
        <p:nvPicPr>
          <p:cNvPr id="5" name="Content Placeholder 4">
            <a:extLst>
              <a:ext uri="{FF2B5EF4-FFF2-40B4-BE49-F238E27FC236}">
                <a16:creationId xmlns:a16="http://schemas.microsoft.com/office/drawing/2014/main" id="{30773572-6BE6-4096-3212-C68F47A24F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32131" y="174296"/>
            <a:ext cx="3883742" cy="6893642"/>
          </a:xfrm>
        </p:spPr>
      </p:pic>
    </p:spTree>
    <p:extLst>
      <p:ext uri="{BB962C8B-B14F-4D97-AF65-F5344CB8AC3E}">
        <p14:creationId xmlns:p14="http://schemas.microsoft.com/office/powerpoint/2010/main" val="381873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F8F6-2B59-4CF9-9254-4955DD176090}"/>
              </a:ext>
            </a:extLst>
          </p:cNvPr>
          <p:cNvSpPr>
            <a:spLocks noGrp="1"/>
          </p:cNvSpPr>
          <p:nvPr>
            <p:ph type="title"/>
          </p:nvPr>
        </p:nvSpPr>
        <p:spPr/>
        <p:txBody>
          <a:bodyPr/>
          <a:lstStyle/>
          <a:p>
            <a:r>
              <a:rPr lang="en-US" dirty="0"/>
              <a:t>Dr.’s orders</a:t>
            </a:r>
          </a:p>
        </p:txBody>
      </p:sp>
      <p:sp>
        <p:nvSpPr>
          <p:cNvPr id="3" name="Content Placeholder 2">
            <a:extLst>
              <a:ext uri="{FF2B5EF4-FFF2-40B4-BE49-F238E27FC236}">
                <a16:creationId xmlns:a16="http://schemas.microsoft.com/office/drawing/2014/main" id="{E0E98987-3107-4E53-B3EC-F9191EC31956}"/>
              </a:ext>
            </a:extLst>
          </p:cNvPr>
          <p:cNvSpPr>
            <a:spLocks noGrp="1"/>
          </p:cNvSpPr>
          <p:nvPr>
            <p:ph idx="1"/>
          </p:nvPr>
        </p:nvSpPr>
        <p:spPr>
          <a:xfrm>
            <a:off x="554636" y="1514007"/>
            <a:ext cx="8719366" cy="4527355"/>
          </a:xfrm>
        </p:spPr>
        <p:txBody>
          <a:bodyPr>
            <a:noAutofit/>
          </a:bodyPr>
          <a:lstStyle/>
          <a:p>
            <a:r>
              <a:rPr lang="en-US" sz="2800" b="1" dirty="0"/>
              <a:t>Limit Screen Time </a:t>
            </a:r>
          </a:p>
          <a:p>
            <a:r>
              <a:rPr lang="en-US" sz="2800" b="1" dirty="0"/>
              <a:t>No selfish to take breaks</a:t>
            </a:r>
          </a:p>
          <a:p>
            <a:r>
              <a:rPr lang="en-US" sz="2800" b="1" dirty="0"/>
              <a:t>Mindfulness </a:t>
            </a:r>
          </a:p>
          <a:p>
            <a:pPr lvl="1"/>
            <a:endParaRPr lang="en-US" sz="2600" b="1" dirty="0"/>
          </a:p>
        </p:txBody>
      </p:sp>
      <p:pic>
        <p:nvPicPr>
          <p:cNvPr id="11266" name="Picture 2">
            <a:extLst>
              <a:ext uri="{FF2B5EF4-FFF2-40B4-BE49-F238E27FC236}">
                <a16:creationId xmlns:a16="http://schemas.microsoft.com/office/drawing/2014/main" id="{7F36BB83-79A3-28C6-CAF4-29B7AFF33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555" y="434714"/>
            <a:ext cx="5751782" cy="58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82E3-93BB-BBEB-2ACD-A80F4CFC5ADB}"/>
              </a:ext>
            </a:extLst>
          </p:cNvPr>
          <p:cNvSpPr>
            <a:spLocks noGrp="1"/>
          </p:cNvSpPr>
          <p:nvPr>
            <p:ph type="title"/>
          </p:nvPr>
        </p:nvSpPr>
        <p:spPr>
          <a:xfrm>
            <a:off x="677334" y="609600"/>
            <a:ext cx="3359407" cy="5431762"/>
          </a:xfrm>
        </p:spPr>
        <p:txBody>
          <a:bodyPr>
            <a:normAutofit/>
          </a:bodyPr>
          <a:lstStyle/>
          <a:p>
            <a:r>
              <a:rPr lang="en-US" sz="4800" b="1" dirty="0"/>
              <a:t>Blue Zone Living </a:t>
            </a:r>
          </a:p>
        </p:txBody>
      </p:sp>
      <p:sp>
        <p:nvSpPr>
          <p:cNvPr id="3" name="Content Placeholder 2">
            <a:extLst>
              <a:ext uri="{FF2B5EF4-FFF2-40B4-BE49-F238E27FC236}">
                <a16:creationId xmlns:a16="http://schemas.microsoft.com/office/drawing/2014/main" id="{D4383D18-7C3E-3466-35A6-370C98D1EF39}"/>
              </a:ext>
            </a:extLst>
          </p:cNvPr>
          <p:cNvSpPr>
            <a:spLocks noGrp="1"/>
          </p:cNvSpPr>
          <p:nvPr>
            <p:ph idx="1"/>
          </p:nvPr>
        </p:nvSpPr>
        <p:spPr>
          <a:xfrm>
            <a:off x="677334" y="1567543"/>
            <a:ext cx="8596668" cy="4473819"/>
          </a:xfrm>
        </p:spPr>
        <p:txBody>
          <a:bodyPr>
            <a:normAutofit/>
          </a:bodyPr>
          <a:lstStyle/>
          <a:p>
            <a:endParaRPr lang="en-US" dirty="0"/>
          </a:p>
        </p:txBody>
      </p:sp>
      <p:pic>
        <p:nvPicPr>
          <p:cNvPr id="1026" name="Picture 2">
            <a:extLst>
              <a:ext uri="{FF2B5EF4-FFF2-40B4-BE49-F238E27FC236}">
                <a16:creationId xmlns:a16="http://schemas.microsoft.com/office/drawing/2014/main" id="{EA8FCDFC-BE06-1BAD-A488-0413C89CA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0"/>
            <a:ext cx="4754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0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CA51-DD12-1F21-397C-A1F3D129BF09}"/>
              </a:ext>
            </a:extLst>
          </p:cNvPr>
          <p:cNvSpPr>
            <a:spLocks noGrp="1"/>
          </p:cNvSpPr>
          <p:nvPr>
            <p:ph type="title"/>
          </p:nvPr>
        </p:nvSpPr>
        <p:spPr/>
        <p:txBody>
          <a:bodyPr/>
          <a:lstStyle/>
          <a:p>
            <a:r>
              <a:rPr lang="en-US" dirty="0"/>
              <a:t>Grandmother Wisdom</a:t>
            </a:r>
          </a:p>
        </p:txBody>
      </p:sp>
      <p:sp>
        <p:nvSpPr>
          <p:cNvPr id="3" name="Content Placeholder 2">
            <a:extLst>
              <a:ext uri="{FF2B5EF4-FFF2-40B4-BE49-F238E27FC236}">
                <a16:creationId xmlns:a16="http://schemas.microsoft.com/office/drawing/2014/main" id="{77F9F06D-B843-13A7-23DE-DD32AB0FE063}"/>
              </a:ext>
            </a:extLst>
          </p:cNvPr>
          <p:cNvSpPr>
            <a:spLocks noGrp="1"/>
          </p:cNvSpPr>
          <p:nvPr>
            <p:ph sz="half" idx="1"/>
          </p:nvPr>
        </p:nvSpPr>
        <p:spPr>
          <a:xfrm>
            <a:off x="677334" y="1524000"/>
            <a:ext cx="4184035" cy="4517361"/>
          </a:xfrm>
        </p:spPr>
        <p:txBody>
          <a:bodyPr>
            <a:normAutofit/>
          </a:bodyPr>
          <a:lstStyle/>
          <a:p>
            <a:r>
              <a:rPr lang="en-US" sz="1800" dirty="0">
                <a:solidFill>
                  <a:srgbClr val="222222"/>
                </a:solidFill>
                <a:effectLst/>
                <a:latin typeface="inherit"/>
                <a:ea typeface="Times New Roman" panose="02020603050405020304" pitchFamily="18" charset="0"/>
                <a:cs typeface="Open Sans" panose="020B0606030504020204" pitchFamily="34" charset="0"/>
              </a:rPr>
              <a:t>Rule 1 Posture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dirty="0">
                <a:solidFill>
                  <a:srgbClr val="222222"/>
                </a:solidFill>
                <a:effectLst/>
                <a:latin typeface="inherit"/>
              </a:rPr>
              <a:t>Rule 2: Take Care of you</a:t>
            </a:r>
            <a:endParaRPr lang="en-US" b="1" dirty="0">
              <a:solidFill>
                <a:srgbClr val="222222"/>
              </a:solidFill>
              <a:effectLst/>
              <a:latin typeface="Open Sans" panose="020B0606030504020204" pitchFamily="34" charset="0"/>
            </a:endParaRPr>
          </a:p>
          <a:p>
            <a:r>
              <a:rPr lang="en-US" b="0" dirty="0">
                <a:solidFill>
                  <a:srgbClr val="222222"/>
                </a:solidFill>
                <a:effectLst/>
                <a:latin typeface="inherit"/>
              </a:rPr>
              <a:t>Rule 3: </a:t>
            </a:r>
            <a:r>
              <a:rPr lang="en-US" dirty="0">
                <a:solidFill>
                  <a:srgbClr val="222222"/>
                </a:solidFill>
                <a:latin typeface="inherit"/>
              </a:rPr>
              <a:t>Successful community</a:t>
            </a:r>
          </a:p>
          <a:p>
            <a:r>
              <a:rPr lang="en-US" dirty="0"/>
              <a:t>Rule 4: Compare self to you</a:t>
            </a:r>
          </a:p>
          <a:p>
            <a:r>
              <a:rPr lang="en-US" dirty="0"/>
              <a:t>Rule 5: Raise Wise 50 year olds</a:t>
            </a:r>
          </a:p>
          <a:p>
            <a:r>
              <a:rPr lang="en-US" dirty="0"/>
              <a:t>Rule 6: </a:t>
            </a:r>
            <a:r>
              <a:rPr lang="en-US" b="0" dirty="0">
                <a:solidFill>
                  <a:srgbClr val="222222"/>
                </a:solidFill>
                <a:effectLst/>
                <a:latin typeface="inherit"/>
              </a:rPr>
              <a:t>Rule 6: Don’t blame others</a:t>
            </a:r>
            <a:endParaRPr lang="en-US" b="1" dirty="0">
              <a:solidFill>
                <a:srgbClr val="222222"/>
              </a:solidFill>
              <a:effectLst/>
              <a:latin typeface="Open Sans" panose="020B0606030504020204" pitchFamily="34" charset="0"/>
            </a:endParaRPr>
          </a:p>
          <a:p>
            <a:endParaRPr lang="en-US" dirty="0"/>
          </a:p>
        </p:txBody>
      </p:sp>
      <p:sp>
        <p:nvSpPr>
          <p:cNvPr id="4" name="Content Placeholder 3">
            <a:extLst>
              <a:ext uri="{FF2B5EF4-FFF2-40B4-BE49-F238E27FC236}">
                <a16:creationId xmlns:a16="http://schemas.microsoft.com/office/drawing/2014/main" id="{6FC77B21-0247-A4DA-DCF5-61A4ABA303E0}"/>
              </a:ext>
            </a:extLst>
          </p:cNvPr>
          <p:cNvSpPr>
            <a:spLocks noGrp="1"/>
          </p:cNvSpPr>
          <p:nvPr>
            <p:ph sz="half" idx="2"/>
          </p:nvPr>
        </p:nvSpPr>
        <p:spPr>
          <a:xfrm>
            <a:off x="5089970" y="1524001"/>
            <a:ext cx="4663630" cy="4517362"/>
          </a:xfrm>
        </p:spPr>
        <p:txBody>
          <a:bodyPr>
            <a:normAutofit/>
          </a:bodyPr>
          <a:lstStyle/>
          <a:p>
            <a:pPr marL="0" indent="0">
              <a:buNone/>
            </a:pPr>
            <a:endParaRPr lang="en-US" b="1" dirty="0">
              <a:solidFill>
                <a:srgbClr val="222222"/>
              </a:solidFill>
              <a:effectLst/>
              <a:latin typeface="Open Sans" panose="020B0606030504020204" pitchFamily="34" charset="0"/>
            </a:endParaRPr>
          </a:p>
        </p:txBody>
      </p:sp>
      <p:pic>
        <p:nvPicPr>
          <p:cNvPr id="1025" name="Picture 1">
            <a:extLst>
              <a:ext uri="{FF2B5EF4-FFF2-40B4-BE49-F238E27FC236}">
                <a16:creationId xmlns:a16="http://schemas.microsoft.com/office/drawing/2014/main" id="{428F5AEC-CA27-625B-6BCF-F118CED2B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626FAD9-3A5C-CE08-F97B-37F6904E4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047" y="231927"/>
            <a:ext cx="5910523" cy="7101505"/>
          </a:xfrm>
          <a:prstGeom prst="rect">
            <a:avLst/>
          </a:prstGeom>
        </p:spPr>
      </p:pic>
      <p:pic>
        <p:nvPicPr>
          <p:cNvPr id="7" name="Content Placeholder 5">
            <a:extLst>
              <a:ext uri="{FF2B5EF4-FFF2-40B4-BE49-F238E27FC236}">
                <a16:creationId xmlns:a16="http://schemas.microsoft.com/office/drawing/2014/main" id="{8094F7D8-D415-4E62-98A7-116042CC6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4" y="1619467"/>
            <a:ext cx="3861336" cy="4775864"/>
          </a:xfrm>
          <a:prstGeom prst="rect">
            <a:avLst/>
          </a:prstGeom>
        </p:spPr>
      </p:pic>
    </p:spTree>
    <p:extLst>
      <p:ext uri="{BB962C8B-B14F-4D97-AF65-F5344CB8AC3E}">
        <p14:creationId xmlns:p14="http://schemas.microsoft.com/office/powerpoint/2010/main" val="235984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49A4-2767-C797-96BF-00DBA101CBD1}"/>
              </a:ext>
            </a:extLst>
          </p:cNvPr>
          <p:cNvSpPr>
            <a:spLocks noGrp="1"/>
          </p:cNvSpPr>
          <p:nvPr>
            <p:ph type="title"/>
          </p:nvPr>
        </p:nvSpPr>
        <p:spPr/>
        <p:txBody>
          <a:bodyPr/>
          <a:lstStyle/>
          <a:p>
            <a:r>
              <a:rPr lang="en-US" dirty="0"/>
              <a:t>Killebrew Psychological Services </a:t>
            </a:r>
          </a:p>
        </p:txBody>
      </p:sp>
      <p:sp>
        <p:nvSpPr>
          <p:cNvPr id="3" name="Content Placeholder 2">
            <a:extLst>
              <a:ext uri="{FF2B5EF4-FFF2-40B4-BE49-F238E27FC236}">
                <a16:creationId xmlns:a16="http://schemas.microsoft.com/office/drawing/2014/main" id="{9C523E2E-4852-D503-AED3-83087435490B}"/>
              </a:ext>
            </a:extLst>
          </p:cNvPr>
          <p:cNvSpPr>
            <a:spLocks noGrp="1"/>
          </p:cNvSpPr>
          <p:nvPr>
            <p:ph idx="1"/>
          </p:nvPr>
        </p:nvSpPr>
        <p:spPr/>
        <p:txBody>
          <a:bodyPr/>
          <a:lstStyle/>
          <a:p>
            <a:r>
              <a:rPr lang="en-US" dirty="0"/>
              <a:t>Fitness for Duty</a:t>
            </a:r>
          </a:p>
          <a:p>
            <a:r>
              <a:rPr lang="en-US" dirty="0"/>
              <a:t>Psychological </a:t>
            </a:r>
            <a:r>
              <a:rPr lang="en-US" dirty="0" err="1"/>
              <a:t>Evulation</a:t>
            </a:r>
            <a:r>
              <a:rPr lang="en-US" dirty="0"/>
              <a:t> </a:t>
            </a:r>
          </a:p>
        </p:txBody>
      </p:sp>
      <p:pic>
        <p:nvPicPr>
          <p:cNvPr id="4" name="Picture 2" descr="Killebrew Psychological Services">
            <a:extLst>
              <a:ext uri="{FF2B5EF4-FFF2-40B4-BE49-F238E27FC236}">
                <a16:creationId xmlns:a16="http://schemas.microsoft.com/office/drawing/2014/main" id="{E9CC5C6C-6FA8-3CC7-95E3-77B7032A9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866" y="4100975"/>
            <a:ext cx="4114800" cy="21396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89FB801-7398-53BE-D1DD-A3740A7F6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704" y="3400619"/>
            <a:ext cx="3385820" cy="2740398"/>
          </a:xfrm>
          <a:prstGeom prst="rect">
            <a:avLst/>
          </a:prstGeom>
        </p:spPr>
      </p:pic>
    </p:spTree>
    <p:extLst>
      <p:ext uri="{BB962C8B-B14F-4D97-AF65-F5344CB8AC3E}">
        <p14:creationId xmlns:p14="http://schemas.microsoft.com/office/powerpoint/2010/main" val="423651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2EF0-48AC-2700-002D-6AF19D5B307B}"/>
              </a:ext>
            </a:extLst>
          </p:cNvPr>
          <p:cNvSpPr>
            <a:spLocks noGrp="1"/>
          </p:cNvSpPr>
          <p:nvPr>
            <p:ph type="title"/>
          </p:nvPr>
        </p:nvSpPr>
        <p:spPr>
          <a:xfrm>
            <a:off x="439590" y="554736"/>
            <a:ext cx="8596668" cy="1320800"/>
          </a:xfrm>
        </p:spPr>
        <p:txBody>
          <a:bodyPr/>
          <a:lstStyle/>
          <a:p>
            <a:pPr algn="ctr"/>
            <a:r>
              <a:rPr lang="en-US" dirty="0"/>
              <a:t>YOU WERE NEVER BROKEN</a:t>
            </a:r>
          </a:p>
        </p:txBody>
      </p:sp>
      <p:pic>
        <p:nvPicPr>
          <p:cNvPr id="1026" name="Picture 2" descr="Mosaic Heart Art – Happy Valentine's Day! | Mosaic Art Source">
            <a:extLst>
              <a:ext uri="{FF2B5EF4-FFF2-40B4-BE49-F238E27FC236}">
                <a16:creationId xmlns:a16="http://schemas.microsoft.com/office/drawing/2014/main" id="{5008C4F2-AA46-9D8D-1F47-13F25ADA84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1872" y="1315696"/>
            <a:ext cx="7471099" cy="5603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DB7D61F-C2E3-04E3-8E65-3638700B4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971" y="0"/>
            <a:ext cx="3459029" cy="4326820"/>
          </a:xfrm>
          <a:prstGeom prst="rect">
            <a:avLst/>
          </a:prstGeom>
        </p:spPr>
      </p:pic>
    </p:spTree>
    <p:extLst>
      <p:ext uri="{BB962C8B-B14F-4D97-AF65-F5344CB8AC3E}">
        <p14:creationId xmlns:p14="http://schemas.microsoft.com/office/powerpoint/2010/main" val="130294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llebrew Psychological Services">
            <a:extLst>
              <a:ext uri="{FF2B5EF4-FFF2-40B4-BE49-F238E27FC236}">
                <a16:creationId xmlns:a16="http://schemas.microsoft.com/office/drawing/2014/main" id="{FB3C1352-323E-0EBC-83DD-2A6BC0D45A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46473" y="287482"/>
            <a:ext cx="2770909" cy="14408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D6D14B-D699-B14C-95A8-29A5DB840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F98027-899E-4CFC-A75D-EE0DAB4CA006}"/>
              </a:ext>
            </a:extLst>
          </p:cNvPr>
          <p:cNvSpPr>
            <a:spLocks noGrp="1"/>
          </p:cNvSpPr>
          <p:nvPr>
            <p:ph type="title"/>
          </p:nvPr>
        </p:nvSpPr>
        <p:spPr>
          <a:xfrm>
            <a:off x="3669673" y="2972377"/>
            <a:ext cx="8596668" cy="1320800"/>
          </a:xfrm>
        </p:spPr>
        <p:txBody>
          <a:bodyPr>
            <a:normAutofit/>
          </a:bodyPr>
          <a:lstStyle/>
          <a:p>
            <a:r>
              <a:rPr lang="en-US" sz="7200" b="1" dirty="0">
                <a:solidFill>
                  <a:schemeClr val="bg1"/>
                </a:solidFill>
              </a:rPr>
              <a:t>Questions? </a:t>
            </a:r>
          </a:p>
        </p:txBody>
      </p:sp>
    </p:spTree>
    <p:extLst>
      <p:ext uri="{BB962C8B-B14F-4D97-AF65-F5344CB8AC3E}">
        <p14:creationId xmlns:p14="http://schemas.microsoft.com/office/powerpoint/2010/main" val="52440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llebrew Psychological Services">
            <a:extLst>
              <a:ext uri="{FF2B5EF4-FFF2-40B4-BE49-F238E27FC236}">
                <a16:creationId xmlns:a16="http://schemas.microsoft.com/office/drawing/2014/main" id="{A6B359D6-137D-4AF6-DD7E-E17D98D696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9399" y="122961"/>
            <a:ext cx="3174603" cy="1650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7BE1C3A-BC3B-FC82-B977-452157E29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6499CD-6AC8-4659-C929-BE5F987308C9}"/>
              </a:ext>
            </a:extLst>
          </p:cNvPr>
          <p:cNvSpPr>
            <a:spLocks noGrp="1"/>
          </p:cNvSpPr>
          <p:nvPr>
            <p:ph type="title"/>
          </p:nvPr>
        </p:nvSpPr>
        <p:spPr>
          <a:xfrm>
            <a:off x="3579543" y="2334677"/>
            <a:ext cx="5218770" cy="1320800"/>
          </a:xfrm>
        </p:spPr>
        <p:txBody>
          <a:bodyPr>
            <a:noAutofit/>
          </a:bodyPr>
          <a:lstStyle/>
          <a:p>
            <a:pPr algn="ctr"/>
            <a:r>
              <a:rPr lang="en-US" sz="7200" b="1" dirty="0">
                <a:solidFill>
                  <a:schemeClr val="bg1"/>
                </a:solidFill>
              </a:rPr>
              <a:t>HELP IS ON </a:t>
            </a:r>
            <a:br>
              <a:rPr lang="en-US" sz="7200" b="1" dirty="0">
                <a:solidFill>
                  <a:schemeClr val="bg1"/>
                </a:solidFill>
              </a:rPr>
            </a:br>
            <a:r>
              <a:rPr lang="en-US" sz="7200" b="1" dirty="0">
                <a:solidFill>
                  <a:schemeClr val="bg1"/>
                </a:solidFill>
              </a:rPr>
              <a:t>THE WAY</a:t>
            </a:r>
          </a:p>
        </p:txBody>
      </p:sp>
    </p:spTree>
    <p:extLst>
      <p:ext uri="{BB962C8B-B14F-4D97-AF65-F5344CB8AC3E}">
        <p14:creationId xmlns:p14="http://schemas.microsoft.com/office/powerpoint/2010/main" val="158898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79AF-5A55-1F45-F838-4CCE82AA3561}"/>
              </a:ext>
            </a:extLst>
          </p:cNvPr>
          <p:cNvSpPr>
            <a:spLocks noGrp="1"/>
          </p:cNvSpPr>
          <p:nvPr>
            <p:ph type="title"/>
          </p:nvPr>
        </p:nvSpPr>
        <p:spPr>
          <a:xfrm>
            <a:off x="100360" y="386576"/>
            <a:ext cx="9534293" cy="1320800"/>
          </a:xfrm>
        </p:spPr>
        <p:txBody>
          <a:bodyPr>
            <a:normAutofit fontScale="90000"/>
          </a:bodyPr>
          <a:lstStyle/>
          <a:p>
            <a:pPr algn="ctr"/>
            <a:r>
              <a:rPr lang="en-US" b="1" dirty="0"/>
              <a:t>GENERATIONAL Trauma</a:t>
            </a:r>
            <a:br>
              <a:rPr lang="en-US" b="1" dirty="0"/>
            </a:br>
            <a:r>
              <a:rPr lang="en-US" sz="2700" b="1" dirty="0"/>
              <a:t>If you don’t do your work, your children and family will.</a:t>
            </a:r>
            <a:br>
              <a:rPr lang="en-US" sz="2700" b="1" dirty="0"/>
            </a:br>
            <a:endParaRPr lang="en-US" sz="2700" dirty="0"/>
          </a:p>
        </p:txBody>
      </p:sp>
      <p:sp>
        <p:nvSpPr>
          <p:cNvPr id="3" name="Content Placeholder 2">
            <a:extLst>
              <a:ext uri="{FF2B5EF4-FFF2-40B4-BE49-F238E27FC236}">
                <a16:creationId xmlns:a16="http://schemas.microsoft.com/office/drawing/2014/main" id="{50737D8F-47A9-3F03-5891-F2370A4BFE5A}"/>
              </a:ext>
            </a:extLst>
          </p:cNvPr>
          <p:cNvSpPr>
            <a:spLocks noGrp="1"/>
          </p:cNvSpPr>
          <p:nvPr>
            <p:ph idx="1"/>
          </p:nvPr>
        </p:nvSpPr>
        <p:spPr>
          <a:xfrm>
            <a:off x="2040834" y="2252870"/>
            <a:ext cx="7325933" cy="3549953"/>
          </a:xfrm>
        </p:spPr>
        <p:txBody>
          <a:bodyPr/>
          <a:lstStyle/>
          <a:p>
            <a:endParaRPr lang="en-US" dirty="0"/>
          </a:p>
        </p:txBody>
      </p:sp>
      <p:pic>
        <p:nvPicPr>
          <p:cNvPr id="1026" name="Picture 2">
            <a:extLst>
              <a:ext uri="{FF2B5EF4-FFF2-40B4-BE49-F238E27FC236}">
                <a16:creationId xmlns:a16="http://schemas.microsoft.com/office/drawing/2014/main" id="{30EA673D-A83F-60DA-7999-9C5142E73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704" y="1414256"/>
            <a:ext cx="7505287" cy="528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4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227E6-C06F-4484-8B76-84CB2DFDB596}"/>
              </a:ext>
            </a:extLst>
          </p:cNvPr>
          <p:cNvSpPr>
            <a:spLocks noGrp="1"/>
          </p:cNvSpPr>
          <p:nvPr>
            <p:ph idx="1"/>
          </p:nvPr>
        </p:nvSpPr>
        <p:spPr>
          <a:xfrm>
            <a:off x="646771" y="200723"/>
            <a:ext cx="8920976" cy="3900328"/>
          </a:xfrm>
        </p:spPr>
        <p:txBody>
          <a:bodyPr>
            <a:normAutofit/>
          </a:bodyPr>
          <a:lstStyle/>
          <a:p>
            <a:pPr marL="0" indent="0">
              <a:buNone/>
            </a:pPr>
            <a:r>
              <a:rPr lang="en-US" sz="4000" b="1" i="0" dirty="0">
                <a:solidFill>
                  <a:schemeClr val="tx1"/>
                </a:solidFill>
                <a:effectLst/>
                <a:latin typeface="Open Sans" panose="020B0606030504020204" pitchFamily="34" charset="0"/>
              </a:rPr>
              <a:t>Highest risk for SUICIDE in First Responders: </a:t>
            </a:r>
          </a:p>
          <a:p>
            <a:pPr marL="0" indent="0">
              <a:buNone/>
            </a:pPr>
            <a:r>
              <a:rPr lang="en-US" sz="4000" b="1" i="0" u="sng" dirty="0">
                <a:solidFill>
                  <a:srgbClr val="FF9300"/>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Surgeon General’s “Call to Action to Implement the National Strategy for Suicide Prevention</a:t>
            </a:r>
            <a:r>
              <a:rPr lang="en-US" sz="4000" b="1" i="0" dirty="0">
                <a:solidFill>
                  <a:srgbClr val="FF9300"/>
                </a:solidFill>
                <a:effectLst/>
                <a:latin typeface="Open Sans" panose="020B0606030504020204" pitchFamily="34" charset="0"/>
              </a:rPr>
              <a:t>” </a:t>
            </a:r>
          </a:p>
          <a:p>
            <a:pPr marL="0" indent="0">
              <a:buNone/>
            </a:pPr>
            <a:endParaRPr lang="en-US" b="1" dirty="0">
              <a:solidFill>
                <a:schemeClr val="tx1"/>
              </a:solidFill>
              <a:latin typeface="Open Sans" panose="020B0606030504020204" pitchFamily="34" charset="0"/>
            </a:endParaRPr>
          </a:p>
        </p:txBody>
      </p:sp>
      <p:pic>
        <p:nvPicPr>
          <p:cNvPr id="2050" name="Picture 2">
            <a:extLst>
              <a:ext uri="{FF2B5EF4-FFF2-40B4-BE49-F238E27FC236}">
                <a16:creationId xmlns:a16="http://schemas.microsoft.com/office/drawing/2014/main" id="{8FA78B2C-01EF-A10F-6A47-9A6963E23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68752"/>
            <a:ext cx="12158663" cy="318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79AF-5A55-1F45-F838-4CCE82AA3561}"/>
              </a:ext>
            </a:extLst>
          </p:cNvPr>
          <p:cNvSpPr>
            <a:spLocks noGrp="1"/>
          </p:cNvSpPr>
          <p:nvPr>
            <p:ph type="title"/>
          </p:nvPr>
        </p:nvSpPr>
        <p:spPr>
          <a:xfrm>
            <a:off x="700013" y="275063"/>
            <a:ext cx="8596668" cy="1320800"/>
          </a:xfrm>
        </p:spPr>
        <p:txBody>
          <a:bodyPr>
            <a:normAutofit/>
          </a:bodyPr>
          <a:lstStyle/>
          <a:p>
            <a:pPr algn="ctr"/>
            <a:r>
              <a:rPr lang="en-US" b="1" dirty="0">
                <a:solidFill>
                  <a:schemeClr val="accent1">
                    <a:lumMod val="75000"/>
                  </a:schemeClr>
                </a:solidFill>
              </a:rPr>
              <a:t>Put your oxygen mask on before putting it on your neighbor.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95863"/>
            <a:ext cx="12192000" cy="5297900"/>
          </a:xfrm>
        </p:spPr>
      </p:pic>
    </p:spTree>
    <p:extLst>
      <p:ext uri="{BB962C8B-B14F-4D97-AF65-F5344CB8AC3E}">
        <p14:creationId xmlns:p14="http://schemas.microsoft.com/office/powerpoint/2010/main" val="26358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8E269D1-8F2F-6622-6F9E-E97F29EF24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41" y="0"/>
            <a:ext cx="1221554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1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CB47-3A56-CA39-33CD-D8D8F91F93F3}"/>
              </a:ext>
            </a:extLst>
          </p:cNvPr>
          <p:cNvSpPr>
            <a:spLocks noGrp="1"/>
          </p:cNvSpPr>
          <p:nvPr>
            <p:ph type="title"/>
          </p:nvPr>
        </p:nvSpPr>
        <p:spPr>
          <a:xfrm>
            <a:off x="345688" y="3373594"/>
            <a:ext cx="9656956" cy="1320800"/>
          </a:xfrm>
        </p:spPr>
        <p:txBody>
          <a:bodyPr>
            <a:noAutofit/>
          </a:bodyPr>
          <a:lstStyle/>
          <a:p>
            <a:pPr algn="ctr"/>
            <a:r>
              <a:rPr lang="en-US" sz="6600" b="1" dirty="0"/>
              <a:t>PTSD and First Responders </a:t>
            </a:r>
          </a:p>
        </p:txBody>
      </p:sp>
      <p:sp>
        <p:nvSpPr>
          <p:cNvPr id="3" name="Content Placeholder 2">
            <a:extLst>
              <a:ext uri="{FF2B5EF4-FFF2-40B4-BE49-F238E27FC236}">
                <a16:creationId xmlns:a16="http://schemas.microsoft.com/office/drawing/2014/main" id="{A8F384AE-3957-1191-D5AD-BA21A51124B4}"/>
              </a:ext>
            </a:extLst>
          </p:cNvPr>
          <p:cNvSpPr>
            <a:spLocks noGrp="1"/>
          </p:cNvSpPr>
          <p:nvPr>
            <p:ph idx="1"/>
          </p:nvPr>
        </p:nvSpPr>
        <p:spPr>
          <a:xfrm>
            <a:off x="1092819" y="5397190"/>
            <a:ext cx="8560323" cy="2517577"/>
          </a:xfrm>
        </p:spPr>
        <p:txBody>
          <a:bodyPr>
            <a:normAutofit/>
          </a:bodyPr>
          <a:lstStyle/>
          <a:p>
            <a:pPr marL="0" indent="0" algn="ctr">
              <a:buNone/>
            </a:pPr>
            <a:r>
              <a:rPr lang="en-US" sz="5400" dirty="0">
                <a:solidFill>
                  <a:srgbClr val="000000"/>
                </a:solidFill>
                <a:latin typeface="Open Sans" panose="020B0606030504020204" pitchFamily="34" charset="0"/>
              </a:rPr>
              <a:t>Symptoms: PTSD</a:t>
            </a:r>
          </a:p>
        </p:txBody>
      </p:sp>
      <p:pic>
        <p:nvPicPr>
          <p:cNvPr id="4098" name="Picture 2">
            <a:extLst>
              <a:ext uri="{FF2B5EF4-FFF2-40B4-BE49-F238E27FC236}">
                <a16:creationId xmlns:a16="http://schemas.microsoft.com/office/drawing/2014/main" id="{9C2276B6-AC06-A8A8-4154-E7C7858DC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0" y="-78125"/>
            <a:ext cx="12281209" cy="327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384AE-3957-1191-D5AD-BA21A51124B4}"/>
              </a:ext>
            </a:extLst>
          </p:cNvPr>
          <p:cNvSpPr>
            <a:spLocks noGrp="1"/>
          </p:cNvSpPr>
          <p:nvPr>
            <p:ph idx="1"/>
          </p:nvPr>
        </p:nvSpPr>
        <p:spPr>
          <a:xfrm>
            <a:off x="365099" y="3521039"/>
            <a:ext cx="9347613" cy="3880773"/>
          </a:xfrm>
        </p:spPr>
        <p:txBody>
          <a:bodyPr>
            <a:normAutofit/>
          </a:bodyPr>
          <a:lstStyle/>
          <a:p>
            <a:pPr marL="0" indent="0" algn="ctr">
              <a:buNone/>
            </a:pPr>
            <a:r>
              <a:rPr lang="en-US" sz="5400" b="1" dirty="0">
                <a:solidFill>
                  <a:schemeClr val="accent1"/>
                </a:solidFill>
                <a:latin typeface="Open Sans" panose="020B0606030504020204" pitchFamily="34" charset="0"/>
              </a:rPr>
              <a:t>First Responders Diagnosed with PTSD</a:t>
            </a:r>
          </a:p>
        </p:txBody>
      </p:sp>
      <p:pic>
        <p:nvPicPr>
          <p:cNvPr id="4098" name="Picture 2">
            <a:extLst>
              <a:ext uri="{FF2B5EF4-FFF2-40B4-BE49-F238E27FC236}">
                <a16:creationId xmlns:a16="http://schemas.microsoft.com/office/drawing/2014/main" id="{9C2276B6-AC06-A8A8-4154-E7C7858DC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0" y="-78125"/>
            <a:ext cx="12281209" cy="337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8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F4895-0780-DB9E-9680-BF2A3DCC41AA}"/>
              </a:ext>
            </a:extLst>
          </p:cNvPr>
          <p:cNvSpPr>
            <a:spLocks noGrp="1"/>
          </p:cNvSpPr>
          <p:nvPr>
            <p:ph idx="1"/>
          </p:nvPr>
        </p:nvSpPr>
        <p:spPr>
          <a:xfrm>
            <a:off x="8575288" y="757654"/>
            <a:ext cx="3388179" cy="1198637"/>
          </a:xfrm>
        </p:spPr>
        <p:txBody>
          <a:bodyPr>
            <a:normAutofit/>
          </a:bodyPr>
          <a:lstStyle/>
          <a:p>
            <a:r>
              <a:rPr lang="en-US" sz="3200" b="1" dirty="0"/>
              <a:t>Depression </a:t>
            </a:r>
          </a:p>
          <a:p>
            <a:r>
              <a:rPr lang="en-US" sz="3200" b="1" dirty="0"/>
              <a:t>OCPD</a:t>
            </a:r>
          </a:p>
        </p:txBody>
      </p:sp>
      <p:pic>
        <p:nvPicPr>
          <p:cNvPr id="6148" name="Picture 4">
            <a:extLst>
              <a:ext uri="{FF2B5EF4-FFF2-40B4-BE49-F238E27FC236}">
                <a16:creationId xmlns:a16="http://schemas.microsoft.com/office/drawing/2014/main" id="{DBBAEE63-B1EE-E671-3868-4885A1206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441474" cy="6903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illebrew Psychological Services">
            <a:extLst>
              <a:ext uri="{FF2B5EF4-FFF2-40B4-BE49-F238E27FC236}">
                <a16:creationId xmlns:a16="http://schemas.microsoft.com/office/drawing/2014/main" id="{D75CA909-4C3E-2E0E-0341-1F08B10E3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5" y="5026074"/>
            <a:ext cx="3610042" cy="187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85668"/>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53617</TotalTime>
  <Words>2088</Words>
  <Application>Microsoft Office PowerPoint</Application>
  <PresentationFormat>Widescreen</PresentationFormat>
  <Paragraphs>257</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Calibri</vt:lpstr>
      <vt:lpstr>GeoEditRegular</vt:lpstr>
      <vt:lpstr>Glacial Indifference</vt:lpstr>
      <vt:lpstr>inherit</vt:lpstr>
      <vt:lpstr>Open Sans</vt:lpstr>
      <vt:lpstr>Times New Roman</vt:lpstr>
      <vt:lpstr>Titillium Web</vt:lpstr>
      <vt:lpstr>Trebuchet MS</vt:lpstr>
      <vt:lpstr>Wingdings</vt:lpstr>
      <vt:lpstr>Wingdings 3</vt:lpstr>
      <vt:lpstr>Facet</vt:lpstr>
      <vt:lpstr>WHEN HEROS NEED  HELP HEALING</vt:lpstr>
      <vt:lpstr>PowerPoint Presentation</vt:lpstr>
      <vt:lpstr>GENERATIONAL Trauma If you don’t do your work, your children and family will. </vt:lpstr>
      <vt:lpstr>PowerPoint Presentation</vt:lpstr>
      <vt:lpstr>Put your oxygen mask on before putting it on your neighbor.</vt:lpstr>
      <vt:lpstr>PowerPoint Presentation</vt:lpstr>
      <vt:lpstr>PTSD and First Responders </vt:lpstr>
      <vt:lpstr>PowerPoint Presentation</vt:lpstr>
      <vt:lpstr>PowerPoint Presentation</vt:lpstr>
      <vt:lpstr>First Responders often have ATYPICAL  Symptoms of Depression</vt:lpstr>
      <vt:lpstr>PowerPoint Presentation</vt:lpstr>
      <vt:lpstr>When to seek out professional help </vt:lpstr>
      <vt:lpstr>GOOD NEWS</vt:lpstr>
      <vt:lpstr>General Mental Health Tips</vt:lpstr>
      <vt:lpstr>DBT: Distress Tolerance for Anxiety and Anger</vt:lpstr>
      <vt:lpstr>Mindfulness </vt:lpstr>
      <vt:lpstr>ACCEPTS: Emotion Regulation Skill </vt:lpstr>
      <vt:lpstr>Unsolicited Relationship Tips </vt:lpstr>
      <vt:lpstr>PowerPoint Presentation</vt:lpstr>
      <vt:lpstr>Teamwork is the Dream work</vt:lpstr>
      <vt:lpstr>Dr.’s orders</vt:lpstr>
      <vt:lpstr>Blue Zone Living </vt:lpstr>
      <vt:lpstr>Grandmother Wisdom</vt:lpstr>
      <vt:lpstr>Killebrew Psychological Services </vt:lpstr>
      <vt:lpstr>YOU WERE NEVER BROKEN</vt:lpstr>
      <vt:lpstr>Questions? </vt:lpstr>
      <vt:lpstr>HELP IS ON  THE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Your Mental Health Despite the Coronavirus</dc:title>
  <dc:creator>Alyssa Killebrew</dc:creator>
  <cp:lastModifiedBy>Alyssa</cp:lastModifiedBy>
  <cp:revision>100</cp:revision>
  <dcterms:created xsi:type="dcterms:W3CDTF">2020-03-19T15:59:51Z</dcterms:created>
  <dcterms:modified xsi:type="dcterms:W3CDTF">2023-05-02T02:11:56Z</dcterms:modified>
</cp:coreProperties>
</file>